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f" ContentType="image/tiff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37"/>
  </p:notesMasterIdLst>
  <p:sldIdLst>
    <p:sldId id="256" r:id="rId2"/>
    <p:sldId id="257" r:id="rId3"/>
    <p:sldId id="286" r:id="rId4"/>
    <p:sldId id="285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9" r:id="rId13"/>
    <p:sldId id="268" r:id="rId14"/>
    <p:sldId id="294" r:id="rId15"/>
    <p:sldId id="295" r:id="rId16"/>
    <p:sldId id="266" r:id="rId17"/>
    <p:sldId id="291" r:id="rId18"/>
    <p:sldId id="292" r:id="rId19"/>
    <p:sldId id="289" r:id="rId20"/>
    <p:sldId id="270" r:id="rId21"/>
    <p:sldId id="288" r:id="rId22"/>
    <p:sldId id="298" r:id="rId23"/>
    <p:sldId id="290" r:id="rId24"/>
    <p:sldId id="296" r:id="rId25"/>
    <p:sldId id="293" r:id="rId26"/>
    <p:sldId id="297" r:id="rId27"/>
    <p:sldId id="278" r:id="rId28"/>
    <p:sldId id="258" r:id="rId29"/>
    <p:sldId id="271" r:id="rId30"/>
    <p:sldId id="279" r:id="rId31"/>
    <p:sldId id="280" r:id="rId32"/>
    <p:sldId id="283" r:id="rId33"/>
    <p:sldId id="284" r:id="rId34"/>
    <p:sldId id="281" r:id="rId35"/>
    <p:sldId id="282" r:id="rId36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HIP" id="{DDFE5694-1853-884E-8B79-1D679762941D}">
          <p14:sldIdLst>
            <p14:sldId id="256"/>
            <p14:sldId id="257"/>
            <p14:sldId id="286"/>
            <p14:sldId id="285"/>
            <p14:sldId id="259"/>
            <p14:sldId id="260"/>
            <p14:sldId id="261"/>
            <p14:sldId id="262"/>
            <p14:sldId id="263"/>
            <p14:sldId id="264"/>
            <p14:sldId id="265"/>
            <p14:sldId id="269"/>
            <p14:sldId id="268"/>
            <p14:sldId id="294"/>
            <p14:sldId id="295"/>
            <p14:sldId id="266"/>
            <p14:sldId id="291"/>
            <p14:sldId id="292"/>
            <p14:sldId id="289"/>
            <p14:sldId id="270"/>
            <p14:sldId id="288"/>
            <p14:sldId id="298"/>
            <p14:sldId id="290"/>
            <p14:sldId id="296"/>
            <p14:sldId id="293"/>
            <p14:sldId id="297"/>
            <p14:sldId id="278"/>
            <p14:sldId id="258"/>
            <p14:sldId id="271"/>
            <p14:sldId id="279"/>
            <p14:sldId id="280"/>
            <p14:sldId id="283"/>
            <p14:sldId id="284"/>
            <p14:sldId id="281"/>
            <p14:sldId id="28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537"/>
    <p:restoredTop sz="94704"/>
  </p:normalViewPr>
  <p:slideViewPr>
    <p:cSldViewPr snapToGrid="0" snapToObjects="1">
      <p:cViewPr varScale="1">
        <p:scale>
          <a:sx n="200" d="100"/>
          <a:sy n="200" d="100"/>
        </p:scale>
        <p:origin x="27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28276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76467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71895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20461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976245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56782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14742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239371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72974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49656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613226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304605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982587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597866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052560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957824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859956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0939264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1231258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46992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972100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1798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7603047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298295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739246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423283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39077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79533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33406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72339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710966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37359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720725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tiff"/><Relationship Id="rId3" Type="http://schemas.openxmlformats.org/officeDocument/2006/relationships/image" Target="../media/image1.jp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tiff"/><Relationship Id="rId11" Type="http://schemas.openxmlformats.org/officeDocument/2006/relationships/image" Target="../media/image11.tiff"/><Relationship Id="rId5" Type="http://schemas.openxmlformats.org/officeDocument/2006/relationships/image" Target="../media/image3.png"/><Relationship Id="rId10" Type="http://schemas.openxmlformats.org/officeDocument/2006/relationships/image" Target="../media/image10.tiff"/><Relationship Id="rId4" Type="http://schemas.openxmlformats.org/officeDocument/2006/relationships/image" Target="../media/image2.png"/><Relationship Id="rId9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g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tif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tiff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tiff"/><Relationship Id="rId3" Type="http://schemas.openxmlformats.org/officeDocument/2006/relationships/image" Target="../media/image1.jpg"/><Relationship Id="rId7" Type="http://schemas.openxmlformats.org/officeDocument/2006/relationships/image" Target="../media/image5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tiff"/><Relationship Id="rId3" Type="http://schemas.openxmlformats.org/officeDocument/2006/relationships/image" Target="../media/image1.jp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tiff"/><Relationship Id="rId11" Type="http://schemas.openxmlformats.org/officeDocument/2006/relationships/image" Target="../media/image11.tiff"/><Relationship Id="rId5" Type="http://schemas.openxmlformats.org/officeDocument/2006/relationships/image" Target="../media/image3.png"/><Relationship Id="rId10" Type="http://schemas.openxmlformats.org/officeDocument/2006/relationships/image" Target="../media/image10.tiff"/><Relationship Id="rId4" Type="http://schemas.openxmlformats.org/officeDocument/2006/relationships/image" Target="../media/image2.png"/><Relationship Id="rId9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134375" y="766483"/>
            <a:ext cx="8929256" cy="314423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4000" dirty="0" err="1">
                <a:solidFill>
                  <a:schemeClr val="lt1"/>
                </a:solidFill>
              </a:rPr>
              <a:t>IronPython</a:t>
            </a:r>
            <a:r>
              <a:rPr lang="en-US" sz="4000" dirty="0">
                <a:solidFill>
                  <a:schemeClr val="lt1"/>
                </a:solidFill>
              </a:rPr>
              <a:t>… OMFG</a:t>
            </a:r>
            <a:br>
              <a:rPr lang="en-US" sz="4000" dirty="0">
                <a:solidFill>
                  <a:schemeClr val="lt1"/>
                </a:solidFill>
              </a:rPr>
            </a:br>
            <a:r>
              <a:rPr lang="en-US" sz="4000" dirty="0">
                <a:solidFill>
                  <a:schemeClr val="lt1"/>
                </a:solidFill>
              </a:rPr>
              <a:t>v2.0</a:t>
            </a:r>
            <a:br>
              <a:rPr lang="en-US" sz="3600" dirty="0">
                <a:solidFill>
                  <a:schemeClr val="lt1"/>
                </a:solidFill>
              </a:rPr>
            </a:br>
            <a:br>
              <a:rPr lang="en-US" sz="3600" dirty="0">
                <a:solidFill>
                  <a:schemeClr val="lt1"/>
                </a:solidFill>
              </a:rPr>
            </a:br>
            <a:r>
              <a:rPr lang="en-US" sz="3600" dirty="0">
                <a:solidFill>
                  <a:schemeClr val="lt1"/>
                </a:solidFill>
              </a:rPr>
              <a:t>An introduction to BYOI Payloads</a:t>
            </a:r>
            <a:br>
              <a:rPr lang="en-US" sz="3600" dirty="0">
                <a:solidFill>
                  <a:schemeClr val="lt1"/>
                </a:solidFill>
              </a:rPr>
            </a:br>
            <a:r>
              <a:rPr lang="en-US" sz="3600" dirty="0">
                <a:solidFill>
                  <a:schemeClr val="lt1"/>
                </a:solidFill>
              </a:rPr>
              <a:t>(</a:t>
            </a:r>
            <a:r>
              <a:rPr lang="en-US" sz="3600" dirty="0">
                <a:solidFill>
                  <a:srgbClr val="FF0000"/>
                </a:solidFill>
              </a:rPr>
              <a:t>B</a:t>
            </a:r>
            <a:r>
              <a:rPr lang="en-US" sz="3600" dirty="0">
                <a:solidFill>
                  <a:schemeClr val="lt1"/>
                </a:solidFill>
              </a:rPr>
              <a:t>ring </a:t>
            </a:r>
            <a:r>
              <a:rPr lang="en-US" sz="3600" dirty="0">
                <a:solidFill>
                  <a:srgbClr val="FF0000"/>
                </a:solidFill>
              </a:rPr>
              <a:t>Y</a:t>
            </a:r>
            <a:r>
              <a:rPr lang="en-US" sz="3600" dirty="0">
                <a:solidFill>
                  <a:schemeClr val="lt1"/>
                </a:solidFill>
              </a:rPr>
              <a:t>our </a:t>
            </a:r>
            <a:r>
              <a:rPr lang="en-US" sz="3600" dirty="0">
                <a:solidFill>
                  <a:srgbClr val="FF0000"/>
                </a:solidFill>
              </a:rPr>
              <a:t>O</a:t>
            </a:r>
            <a:r>
              <a:rPr lang="en-US" sz="3600" dirty="0">
                <a:solidFill>
                  <a:schemeClr val="lt1"/>
                </a:solidFill>
              </a:rPr>
              <a:t>wn </a:t>
            </a:r>
            <a:r>
              <a:rPr lang="en-US" sz="3600" dirty="0">
                <a:solidFill>
                  <a:srgbClr val="FF0000"/>
                </a:solidFill>
              </a:rPr>
              <a:t>I</a:t>
            </a:r>
            <a:r>
              <a:rPr lang="en-US" sz="3600" dirty="0">
                <a:solidFill>
                  <a:schemeClr val="lt1"/>
                </a:solidFill>
              </a:rPr>
              <a:t>nterpreter)</a:t>
            </a:r>
            <a:endParaRPr sz="4000" dirty="0">
              <a:solidFill>
                <a:schemeClr val="lt1"/>
              </a:solidFill>
            </a:endParaRPr>
          </a:p>
        </p:txBody>
      </p:sp>
      <p:pic>
        <p:nvPicPr>
          <p:cNvPr id="3" name="Google Shape;55;p13">
            <a:extLst>
              <a:ext uri="{FF2B5EF4-FFF2-40B4-BE49-F238E27FC236}">
                <a16:creationId xmlns:a16="http://schemas.microsoft.com/office/drawing/2014/main" id="{35F8C7E2-17D2-4143-AB3D-0F76D4FBB3F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375" y="4222376"/>
            <a:ext cx="901049" cy="84827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56;p13">
            <a:extLst>
              <a:ext uri="{FF2B5EF4-FFF2-40B4-BE49-F238E27FC236}">
                <a16:creationId xmlns:a16="http://schemas.microsoft.com/office/drawing/2014/main" id="{94376683-80ED-C24F-9218-6D263E9611DA}"/>
              </a:ext>
            </a:extLst>
          </p:cNvPr>
          <p:cNvSpPr txBox="1"/>
          <p:nvPr/>
        </p:nvSpPr>
        <p:spPr>
          <a:xfrm>
            <a:off x="1035424" y="4687548"/>
            <a:ext cx="2021400" cy="3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dirty="0">
                <a:solidFill>
                  <a:schemeClr val="lt1"/>
                </a:solidFill>
              </a:rPr>
              <a:t>© Black Hills Information Security </a:t>
            </a:r>
            <a:endParaRPr sz="60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dirty="0">
                <a:solidFill>
                  <a:schemeClr val="lt1"/>
                </a:solidFill>
              </a:rPr>
              <a:t>     @</a:t>
            </a:r>
            <a:r>
              <a:rPr lang="en" sz="600" dirty="0" err="1">
                <a:solidFill>
                  <a:schemeClr val="lt1"/>
                </a:solidFill>
              </a:rPr>
              <a:t>BHInfoSecurity</a:t>
            </a:r>
            <a:endParaRPr sz="600" dirty="0">
              <a:solidFill>
                <a:schemeClr val="lt1"/>
              </a:solidFill>
            </a:endParaRPr>
          </a:p>
        </p:txBody>
      </p:sp>
      <p:pic>
        <p:nvPicPr>
          <p:cNvPr id="5" name="Google Shape;57;p13">
            <a:extLst>
              <a:ext uri="{FF2B5EF4-FFF2-40B4-BE49-F238E27FC236}">
                <a16:creationId xmlns:a16="http://schemas.microsoft.com/office/drawing/2014/main" id="{E09A8115-77E6-DE44-89A2-11406F255870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25849" y="4873998"/>
            <a:ext cx="107624" cy="107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375" y="3749700"/>
            <a:ext cx="1320948" cy="1320948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/>
          <p:nvPr/>
        </p:nvSpPr>
        <p:spPr>
          <a:xfrm>
            <a:off x="1431400" y="4526100"/>
            <a:ext cx="2021400" cy="3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</a:rPr>
              <a:t>© Black Hills Information Security </a:t>
            </a:r>
            <a:endParaRPr sz="6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</a:rPr>
              <a:t>     @BHInfoSecurity</a:t>
            </a:r>
            <a:endParaRPr sz="600">
              <a:solidFill>
                <a:schemeClr val="lt1"/>
              </a:solidFill>
            </a:endParaRPr>
          </a:p>
        </p:txBody>
      </p:sp>
      <p:pic>
        <p:nvPicPr>
          <p:cNvPr id="57" name="Google Shape;57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1825" y="4712550"/>
            <a:ext cx="107624" cy="10762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A7043E6-1715-B248-8ACA-5AA0ED8D4980}"/>
              </a:ext>
            </a:extLst>
          </p:cNvPr>
          <p:cNvSpPr txBox="1"/>
          <p:nvPr/>
        </p:nvSpPr>
        <p:spPr>
          <a:xfrm>
            <a:off x="1081494" y="1887718"/>
            <a:ext cx="69810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err="1">
                <a:solidFill>
                  <a:schemeClr val="bg1"/>
                </a:solidFill>
              </a:rPr>
              <a:t>Assembly.Load</a:t>
            </a:r>
            <a:r>
              <a:rPr lang="en-US" sz="4400" dirty="0">
                <a:solidFill>
                  <a:schemeClr val="bg1"/>
                </a:solidFill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2847850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"/>
          <p:cNvSpPr/>
          <p:nvPr/>
        </p:nvSpPr>
        <p:spPr>
          <a:xfrm>
            <a:off x="0" y="0"/>
            <a:ext cx="9144000" cy="8550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 err="1">
                <a:solidFill>
                  <a:schemeClr val="bg1"/>
                </a:solidFill>
              </a:rPr>
              <a:t>Assembly.Load</a:t>
            </a:r>
            <a:r>
              <a:rPr lang="en-US" sz="4000" dirty="0">
                <a:solidFill>
                  <a:schemeClr val="bg1"/>
                </a:solidFill>
              </a:rPr>
              <a:t>()</a:t>
            </a:r>
            <a:endParaRPr sz="4000" dirty="0">
              <a:solidFill>
                <a:schemeClr val="bg1"/>
              </a:solidFill>
            </a:endParaRPr>
          </a:p>
        </p:txBody>
      </p:sp>
      <p:pic>
        <p:nvPicPr>
          <p:cNvPr id="55" name="Google Shape;55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375" y="3749700"/>
            <a:ext cx="1320948" cy="1320948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/>
          <p:nvPr/>
        </p:nvSpPr>
        <p:spPr>
          <a:xfrm>
            <a:off x="1431400" y="4526100"/>
            <a:ext cx="2021400" cy="3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</a:rPr>
              <a:t>© Black Hills Information Security </a:t>
            </a:r>
            <a:endParaRPr sz="6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</a:rPr>
              <a:t>     @BHInfoSecurity</a:t>
            </a:r>
            <a:endParaRPr sz="600">
              <a:solidFill>
                <a:schemeClr val="lt1"/>
              </a:solidFill>
            </a:endParaRPr>
          </a:p>
        </p:txBody>
      </p:sp>
      <p:pic>
        <p:nvPicPr>
          <p:cNvPr id="57" name="Google Shape;57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1825" y="4712550"/>
            <a:ext cx="107624" cy="10762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020B71F-18E0-0B45-8649-3A73BFBEF6AC}"/>
              </a:ext>
            </a:extLst>
          </p:cNvPr>
          <p:cNvSpPr txBox="1"/>
          <p:nvPr/>
        </p:nvSpPr>
        <p:spPr>
          <a:xfrm>
            <a:off x="401541" y="1200585"/>
            <a:ext cx="46157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Accepts a byte array!</a:t>
            </a:r>
          </a:p>
          <a:p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E60202-AF6F-7145-95DD-735C85A1EFFF}"/>
              </a:ext>
            </a:extLst>
          </p:cNvPr>
          <p:cNvSpPr txBox="1"/>
          <p:nvPr/>
        </p:nvSpPr>
        <p:spPr>
          <a:xfrm>
            <a:off x="1367790" y="2183411"/>
            <a:ext cx="60507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Equivalent of </a:t>
            </a:r>
          </a:p>
          <a:p>
            <a:pPr algn="ctr"/>
            <a:r>
              <a:rPr lang="en-US" sz="3600" dirty="0">
                <a:solidFill>
                  <a:schemeClr val="bg1"/>
                </a:solidFill>
              </a:rPr>
              <a:t>Reflective DLL/PE injection!!</a:t>
            </a:r>
          </a:p>
        </p:txBody>
      </p:sp>
    </p:spTree>
    <p:extLst>
      <p:ext uri="{BB962C8B-B14F-4D97-AF65-F5344CB8AC3E}">
        <p14:creationId xmlns:p14="http://schemas.microsoft.com/office/powerpoint/2010/main" val="3861579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"/>
          <p:cNvSpPr/>
          <p:nvPr/>
        </p:nvSpPr>
        <p:spPr>
          <a:xfrm>
            <a:off x="0" y="0"/>
            <a:ext cx="9144000" cy="8550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chemeClr val="bg1"/>
                </a:solidFill>
              </a:rPr>
              <a:t>Go deeper!</a:t>
            </a:r>
            <a:endParaRPr sz="4000" dirty="0">
              <a:solidFill>
                <a:schemeClr val="bg1"/>
              </a:solidFill>
            </a:endParaRPr>
          </a:p>
        </p:txBody>
      </p:sp>
      <p:pic>
        <p:nvPicPr>
          <p:cNvPr id="55" name="Google Shape;55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375" y="3749700"/>
            <a:ext cx="1320948" cy="1320948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/>
          <p:nvPr/>
        </p:nvSpPr>
        <p:spPr>
          <a:xfrm>
            <a:off x="1431400" y="4526100"/>
            <a:ext cx="2021400" cy="3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</a:rPr>
              <a:t>© Black Hills Information Security </a:t>
            </a:r>
            <a:endParaRPr sz="6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</a:rPr>
              <a:t>     @BHInfoSecurity</a:t>
            </a:r>
            <a:endParaRPr sz="600">
              <a:solidFill>
                <a:schemeClr val="lt1"/>
              </a:solidFill>
            </a:endParaRPr>
          </a:p>
        </p:txBody>
      </p:sp>
      <p:pic>
        <p:nvPicPr>
          <p:cNvPr id="57" name="Google Shape;57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1825" y="4712550"/>
            <a:ext cx="107624" cy="107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E4B3970-6A13-EF4B-9165-1C2644460A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94243" y="2110791"/>
            <a:ext cx="2755513" cy="12717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02000B5-7772-BE48-AFB4-D9E184F156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66171" y="873010"/>
            <a:ext cx="1211693" cy="121169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C260F68-A6B9-1342-9942-463EB8CA21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8767" y="2376678"/>
            <a:ext cx="1043856" cy="10438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D7C40F7-49FC-664C-8F9A-ACF18CD59BBA}"/>
              </a:ext>
            </a:extLst>
          </p:cNvPr>
          <p:cNvSpPr txBox="1"/>
          <p:nvPr/>
        </p:nvSpPr>
        <p:spPr>
          <a:xfrm>
            <a:off x="2238240" y="3655614"/>
            <a:ext cx="86755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</a:rPr>
              <a:t>F#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E7FB668-0359-FD44-A3DF-CFA969237C1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34540" y="990993"/>
            <a:ext cx="2323987" cy="6248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87BBEE9-3286-2E4B-8656-69099CAB071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46093" y="2249174"/>
            <a:ext cx="882751" cy="88275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97F0495-3081-864D-A3DB-05739A6DE2D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834540" y="3858389"/>
            <a:ext cx="2342846" cy="667711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21F6DE2F-D183-1543-A9BE-343B8E7F5139}"/>
              </a:ext>
            </a:extLst>
          </p:cNvPr>
          <p:cNvSpPr/>
          <p:nvPr/>
        </p:nvSpPr>
        <p:spPr>
          <a:xfrm>
            <a:off x="676141" y="2249174"/>
            <a:ext cx="1500389" cy="130539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8A8AA9D-91B9-814D-B4BD-F5A744FCB3EC}"/>
              </a:ext>
            </a:extLst>
          </p:cNvPr>
          <p:cNvSpPr txBox="1"/>
          <p:nvPr/>
        </p:nvSpPr>
        <p:spPr>
          <a:xfrm>
            <a:off x="618186" y="1399522"/>
            <a:ext cx="16162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All the defenses are here!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CED0797-D210-0E4E-8C57-7E84E46D82CD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1426335" y="1922742"/>
            <a:ext cx="0" cy="22589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58BEA8A6-5351-1847-876C-4FE87BD2A301}"/>
              </a:ext>
            </a:extLst>
          </p:cNvPr>
          <p:cNvSpPr/>
          <p:nvPr/>
        </p:nvSpPr>
        <p:spPr>
          <a:xfrm>
            <a:off x="2562458" y="1762157"/>
            <a:ext cx="4054890" cy="1949912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6E224C4-6301-B345-BF67-911D9333F582}"/>
              </a:ext>
            </a:extLst>
          </p:cNvPr>
          <p:cNvCxnSpPr>
            <a:cxnSpLocks/>
          </p:cNvCxnSpPr>
          <p:nvPr/>
        </p:nvCxnSpPr>
        <p:spPr>
          <a:xfrm flipH="1" flipV="1">
            <a:off x="4571999" y="1478856"/>
            <a:ext cx="153" cy="194399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21EFFFA-4EBB-E941-8FF6-507C6D5B3804}"/>
              </a:ext>
            </a:extLst>
          </p:cNvPr>
          <p:cNvSpPr txBox="1"/>
          <p:nvPr/>
        </p:nvSpPr>
        <p:spPr>
          <a:xfrm>
            <a:off x="3763850" y="955636"/>
            <a:ext cx="16162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A lot less defenses here!</a:t>
            </a:r>
          </a:p>
        </p:txBody>
      </p:sp>
    </p:spTree>
    <p:extLst>
      <p:ext uri="{BB962C8B-B14F-4D97-AF65-F5344CB8AC3E}">
        <p14:creationId xmlns:p14="http://schemas.microsoft.com/office/powerpoint/2010/main" val="287414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/>
      <p:bldP spid="16" grpId="0" animBg="1"/>
      <p:bldP spid="1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"/>
          <p:cNvSpPr/>
          <p:nvPr/>
        </p:nvSpPr>
        <p:spPr>
          <a:xfrm>
            <a:off x="0" y="0"/>
            <a:ext cx="9144000" cy="8550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chemeClr val="bg1"/>
                </a:solidFill>
              </a:rPr>
              <a:t>Embedding Interpreters/Engines</a:t>
            </a:r>
            <a:endParaRPr sz="4000" dirty="0">
              <a:solidFill>
                <a:schemeClr val="bg1"/>
              </a:solidFill>
            </a:endParaRPr>
          </a:p>
        </p:txBody>
      </p:sp>
      <p:pic>
        <p:nvPicPr>
          <p:cNvPr id="55" name="Google Shape;55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375" y="3749700"/>
            <a:ext cx="1320948" cy="1320948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/>
          <p:nvPr/>
        </p:nvSpPr>
        <p:spPr>
          <a:xfrm>
            <a:off x="1431400" y="4526100"/>
            <a:ext cx="2021400" cy="3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</a:rPr>
              <a:t>© Black Hills Information Security </a:t>
            </a:r>
            <a:endParaRPr sz="6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</a:rPr>
              <a:t>     @BHInfoSecurity</a:t>
            </a:r>
            <a:endParaRPr sz="600">
              <a:solidFill>
                <a:schemeClr val="lt1"/>
              </a:solidFill>
            </a:endParaRPr>
          </a:p>
        </p:txBody>
      </p:sp>
      <p:pic>
        <p:nvPicPr>
          <p:cNvPr id="57" name="Google Shape;57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1825" y="4712550"/>
            <a:ext cx="107624" cy="107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6DE4F92-2AC0-5143-AE59-3C3CA59084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4375" y="1393800"/>
            <a:ext cx="4284908" cy="131652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1FFEC99-3FE1-1446-BB4A-82DA7D955CC6}"/>
              </a:ext>
            </a:extLst>
          </p:cNvPr>
          <p:cNvSpPr/>
          <p:nvPr/>
        </p:nvSpPr>
        <p:spPr>
          <a:xfrm>
            <a:off x="87567" y="981032"/>
            <a:ext cx="368722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https://</a:t>
            </a:r>
            <a:r>
              <a:rPr lang="en-US" dirty="0" err="1">
                <a:solidFill>
                  <a:schemeClr val="bg1"/>
                </a:solidFill>
              </a:rPr>
              <a:t>github.com</a:t>
            </a:r>
            <a:r>
              <a:rPr lang="en-US" dirty="0">
                <a:solidFill>
                  <a:schemeClr val="bg1"/>
                </a:solidFill>
              </a:rPr>
              <a:t>/</a:t>
            </a:r>
            <a:r>
              <a:rPr lang="en-US" dirty="0" err="1">
                <a:solidFill>
                  <a:schemeClr val="bg1"/>
                </a:solidFill>
              </a:rPr>
              <a:t>fullmetalcache</a:t>
            </a:r>
            <a:r>
              <a:rPr lang="en-US" dirty="0">
                <a:solidFill>
                  <a:schemeClr val="bg1"/>
                </a:solidFill>
              </a:rPr>
              <a:t>/</a:t>
            </a:r>
            <a:r>
              <a:rPr lang="en-US" dirty="0" err="1">
                <a:solidFill>
                  <a:schemeClr val="bg1"/>
                </a:solidFill>
              </a:rPr>
              <a:t>PowerLine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42156AC-E984-DE47-B177-F6F369423EBA}"/>
              </a:ext>
            </a:extLst>
          </p:cNvPr>
          <p:cNvSpPr/>
          <p:nvPr/>
        </p:nvSpPr>
        <p:spPr>
          <a:xfrm>
            <a:off x="207179" y="1571223"/>
            <a:ext cx="2736916" cy="39280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04ABFA4-87E7-1C4B-BDE4-924D2DB71EB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72" r="1"/>
          <a:stretch/>
        </p:blipFill>
        <p:spPr>
          <a:xfrm>
            <a:off x="4572000" y="1737187"/>
            <a:ext cx="4623515" cy="273843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284A0EA-C75A-FB45-91FD-3BB3A71D82CE}"/>
              </a:ext>
            </a:extLst>
          </p:cNvPr>
          <p:cNvSpPr/>
          <p:nvPr/>
        </p:nvSpPr>
        <p:spPr>
          <a:xfrm>
            <a:off x="4520485" y="4526100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</a:rPr>
              <a:t>https://</a:t>
            </a:r>
            <a:r>
              <a:rPr lang="en-US" sz="900" dirty="0" err="1">
                <a:solidFill>
                  <a:schemeClr val="bg1"/>
                </a:solidFill>
              </a:rPr>
              <a:t>blogs.technet.microsoft.com</a:t>
            </a:r>
            <a:r>
              <a:rPr lang="en-US" sz="900" dirty="0">
                <a:solidFill>
                  <a:schemeClr val="bg1"/>
                </a:solidFill>
              </a:rPr>
              <a:t>/</a:t>
            </a:r>
            <a:r>
              <a:rPr lang="en-US" sz="900" dirty="0" err="1">
                <a:solidFill>
                  <a:schemeClr val="bg1"/>
                </a:solidFill>
              </a:rPr>
              <a:t>stefan_gossner</a:t>
            </a:r>
            <a:r>
              <a:rPr lang="en-US" sz="900" dirty="0">
                <a:solidFill>
                  <a:schemeClr val="bg1"/>
                </a:solidFill>
              </a:rPr>
              <a:t>/2010/05/07/using-</a:t>
            </a:r>
            <a:r>
              <a:rPr lang="en-US" sz="900" dirty="0" err="1">
                <a:solidFill>
                  <a:schemeClr val="bg1"/>
                </a:solidFill>
              </a:rPr>
              <a:t>csharp</a:t>
            </a:r>
            <a:r>
              <a:rPr lang="en-US" sz="900" dirty="0">
                <a:solidFill>
                  <a:schemeClr val="bg1"/>
                </a:solidFill>
              </a:rPr>
              <a:t>-c-code-in-</a:t>
            </a:r>
            <a:r>
              <a:rPr lang="en-US" sz="900" dirty="0" err="1">
                <a:solidFill>
                  <a:schemeClr val="bg1"/>
                </a:solidFill>
              </a:rPr>
              <a:t>powershell</a:t>
            </a:r>
            <a:r>
              <a:rPr lang="en-US" sz="900" dirty="0">
                <a:solidFill>
                  <a:schemeClr val="bg1"/>
                </a:solidFill>
              </a:rPr>
              <a:t>-scripts/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71E8ACC-234C-604C-B9D2-69E2C61DB283}"/>
              </a:ext>
            </a:extLst>
          </p:cNvPr>
          <p:cNvCxnSpPr>
            <a:cxnSpLocks/>
          </p:cNvCxnSpPr>
          <p:nvPr/>
        </p:nvCxnSpPr>
        <p:spPr>
          <a:xfrm flipH="1">
            <a:off x="6883757" y="2413773"/>
            <a:ext cx="499056" cy="31595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A582FC9-8C29-AD41-9322-EB61092B3D5C}"/>
              </a:ext>
            </a:extLst>
          </p:cNvPr>
          <p:cNvCxnSpPr>
            <a:cxnSpLocks/>
          </p:cNvCxnSpPr>
          <p:nvPr/>
        </p:nvCxnSpPr>
        <p:spPr>
          <a:xfrm flipH="1">
            <a:off x="4859627" y="4028940"/>
            <a:ext cx="399246" cy="28333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603E8C80-622A-854B-B061-F33379CBA853}"/>
              </a:ext>
            </a:extLst>
          </p:cNvPr>
          <p:cNvSpPr txBox="1"/>
          <p:nvPr/>
        </p:nvSpPr>
        <p:spPr>
          <a:xfrm>
            <a:off x="6806485" y="2108833"/>
            <a:ext cx="1229933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C# Code</a:t>
            </a:r>
          </a:p>
        </p:txBody>
      </p:sp>
    </p:spTree>
    <p:extLst>
      <p:ext uri="{BB962C8B-B14F-4D97-AF65-F5344CB8AC3E}">
        <p14:creationId xmlns:p14="http://schemas.microsoft.com/office/powerpoint/2010/main" val="21688648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"/>
          <p:cNvSpPr/>
          <p:nvPr/>
        </p:nvSpPr>
        <p:spPr>
          <a:xfrm>
            <a:off x="0" y="0"/>
            <a:ext cx="9144000" cy="8550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chemeClr val="bg1"/>
                </a:solidFill>
              </a:rPr>
              <a:t>Common Problems when Embedding Interpreters </a:t>
            </a:r>
            <a:endParaRPr sz="3200" dirty="0">
              <a:solidFill>
                <a:schemeClr val="bg1"/>
              </a:solidFill>
            </a:endParaRPr>
          </a:p>
        </p:txBody>
      </p:sp>
      <p:pic>
        <p:nvPicPr>
          <p:cNvPr id="55" name="Google Shape;55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530" y="4257486"/>
            <a:ext cx="819214" cy="910128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/>
          <p:nvPr/>
        </p:nvSpPr>
        <p:spPr>
          <a:xfrm>
            <a:off x="881744" y="4760400"/>
            <a:ext cx="2021400" cy="3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dirty="0">
                <a:solidFill>
                  <a:schemeClr val="lt1"/>
                </a:solidFill>
              </a:rPr>
              <a:t>© Black Hills Information Security </a:t>
            </a:r>
            <a:endParaRPr sz="60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dirty="0">
                <a:solidFill>
                  <a:schemeClr val="lt1"/>
                </a:solidFill>
              </a:rPr>
              <a:t>     @</a:t>
            </a:r>
            <a:r>
              <a:rPr lang="en" sz="600" dirty="0" err="1">
                <a:solidFill>
                  <a:schemeClr val="lt1"/>
                </a:solidFill>
              </a:rPr>
              <a:t>BHInfoSecurity</a:t>
            </a:r>
            <a:endParaRPr sz="600" dirty="0">
              <a:solidFill>
                <a:schemeClr val="lt1"/>
              </a:solidFill>
            </a:endParaRPr>
          </a:p>
        </p:txBody>
      </p:sp>
      <p:pic>
        <p:nvPicPr>
          <p:cNvPr id="57" name="Google Shape;57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52576" y="4933788"/>
            <a:ext cx="107624" cy="107624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7BB1AE4-8329-7B4C-844B-084B03312E2A}"/>
              </a:ext>
            </a:extLst>
          </p:cNvPr>
          <p:cNvSpPr txBox="1"/>
          <p:nvPr/>
        </p:nvSpPr>
        <p:spPr>
          <a:xfrm>
            <a:off x="813049" y="1071094"/>
            <a:ext cx="773974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Embedded language is going to require .NET &gt; v4.0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bg1"/>
              </a:solidFill>
            </a:endParaRP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The embedded language is going to need some DLLs to run (.NET assemblies)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bg1"/>
              </a:solidFill>
            </a:endParaRP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The required assemblies are (usually) not installed by default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bg1"/>
              </a:solidFill>
            </a:endParaRP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Depending on the “host” language you’re going to need to resolve the needed DLLs on runtime before you start the actual Interpreter up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bg1"/>
              </a:solidFill>
            </a:endParaRP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Because of </a:t>
            </a:r>
            <a:r>
              <a:rPr lang="en-US" sz="1800" dirty="0" err="1">
                <a:solidFill>
                  <a:schemeClr val="bg1"/>
                </a:solidFill>
              </a:rPr>
              <a:t>Assembly.Load</a:t>
            </a:r>
            <a:r>
              <a:rPr lang="en-US" sz="1800" dirty="0">
                <a:solidFill>
                  <a:schemeClr val="bg1"/>
                </a:solidFill>
              </a:rPr>
              <a:t>() we can do load them in-memory without touching disk 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bg1"/>
              </a:solidFill>
            </a:endParaRP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88436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"/>
          <p:cNvSpPr/>
          <p:nvPr/>
        </p:nvSpPr>
        <p:spPr>
          <a:xfrm>
            <a:off x="0" y="0"/>
            <a:ext cx="9144000" cy="8550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chemeClr val="bg1"/>
                </a:solidFill>
              </a:rPr>
              <a:t>Loading the Required Assemblies</a:t>
            </a:r>
            <a:endParaRPr sz="3200" dirty="0">
              <a:solidFill>
                <a:schemeClr val="bg1"/>
              </a:solidFill>
            </a:endParaRPr>
          </a:p>
        </p:txBody>
      </p:sp>
      <p:pic>
        <p:nvPicPr>
          <p:cNvPr id="55" name="Google Shape;55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530" y="4257486"/>
            <a:ext cx="819214" cy="910128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/>
          <p:nvPr/>
        </p:nvSpPr>
        <p:spPr>
          <a:xfrm>
            <a:off x="881744" y="4760400"/>
            <a:ext cx="2021400" cy="3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dirty="0">
                <a:solidFill>
                  <a:schemeClr val="lt1"/>
                </a:solidFill>
              </a:rPr>
              <a:t>© Black Hills Information Security </a:t>
            </a:r>
            <a:endParaRPr sz="60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dirty="0">
                <a:solidFill>
                  <a:schemeClr val="lt1"/>
                </a:solidFill>
              </a:rPr>
              <a:t>     @</a:t>
            </a:r>
            <a:r>
              <a:rPr lang="en" sz="600" dirty="0" err="1">
                <a:solidFill>
                  <a:schemeClr val="lt1"/>
                </a:solidFill>
              </a:rPr>
              <a:t>BHInfoSecurity</a:t>
            </a:r>
            <a:endParaRPr sz="600" dirty="0">
              <a:solidFill>
                <a:schemeClr val="lt1"/>
              </a:solidFill>
            </a:endParaRPr>
          </a:p>
        </p:txBody>
      </p:sp>
      <p:pic>
        <p:nvPicPr>
          <p:cNvPr id="57" name="Google Shape;57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52576" y="4933788"/>
            <a:ext cx="107624" cy="107624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7BB1AE4-8329-7B4C-844B-084B03312E2A}"/>
              </a:ext>
            </a:extLst>
          </p:cNvPr>
          <p:cNvSpPr txBox="1"/>
          <p:nvPr/>
        </p:nvSpPr>
        <p:spPr>
          <a:xfrm>
            <a:off x="472137" y="1954800"/>
            <a:ext cx="773974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bg1"/>
              </a:buClr>
            </a:pPr>
            <a:endParaRPr lang="en-US" sz="1800" dirty="0">
              <a:solidFill>
                <a:schemeClr val="bg1"/>
              </a:solidFill>
            </a:endParaRP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Passing the raw bytes of the assemblies to </a:t>
            </a:r>
            <a:r>
              <a:rPr lang="en-US" sz="1800" dirty="0" err="1">
                <a:solidFill>
                  <a:schemeClr val="bg1"/>
                </a:solidFill>
              </a:rPr>
              <a:t>Assembly.Load</a:t>
            </a:r>
            <a:r>
              <a:rPr lang="en-US" sz="1800" dirty="0">
                <a:solidFill>
                  <a:schemeClr val="bg1"/>
                </a:solidFill>
              </a:rPr>
              <a:t>() to load them into the current </a:t>
            </a:r>
            <a:r>
              <a:rPr lang="en-US" sz="1800" dirty="0" err="1">
                <a:solidFill>
                  <a:schemeClr val="bg1"/>
                </a:solidFill>
              </a:rPr>
              <a:t>AppDomain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bg1"/>
              </a:solidFill>
            </a:endParaRP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Hooking the </a:t>
            </a:r>
            <a:r>
              <a:rPr lang="en-US" sz="1800" dirty="0" err="1">
                <a:solidFill>
                  <a:schemeClr val="bg1"/>
                </a:solidFill>
              </a:rPr>
              <a:t>AppDomain.Assembly.Resolve</a:t>
            </a:r>
            <a:r>
              <a:rPr lang="en-US" sz="1800" dirty="0">
                <a:solidFill>
                  <a:schemeClr val="bg1"/>
                </a:solidFill>
              </a:rPr>
              <a:t> Event 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Using Module Initializers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C7103F-76CA-944A-B7E2-5C460FADBF84}"/>
              </a:ext>
            </a:extLst>
          </p:cNvPr>
          <p:cNvSpPr txBox="1"/>
          <p:nvPr/>
        </p:nvSpPr>
        <p:spPr>
          <a:xfrm>
            <a:off x="326571" y="1090749"/>
            <a:ext cx="82230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Which method you use depends heavily on the language you’re embedding into:</a:t>
            </a:r>
          </a:p>
        </p:txBody>
      </p:sp>
    </p:spTree>
    <p:extLst>
      <p:ext uri="{BB962C8B-B14F-4D97-AF65-F5344CB8AC3E}">
        <p14:creationId xmlns:p14="http://schemas.microsoft.com/office/powerpoint/2010/main" val="18054378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A7043E6-1715-B248-8ACA-5AA0ED8D4980}"/>
              </a:ext>
            </a:extLst>
          </p:cNvPr>
          <p:cNvSpPr txBox="1"/>
          <p:nvPr/>
        </p:nvSpPr>
        <p:spPr>
          <a:xfrm>
            <a:off x="1012121" y="163324"/>
            <a:ext cx="69810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</a:rPr>
              <a:t>BYOI Payloads</a:t>
            </a:r>
          </a:p>
        </p:txBody>
      </p:sp>
      <p:pic>
        <p:nvPicPr>
          <p:cNvPr id="1028" name="Picture 4" descr="Related image">
            <a:extLst>
              <a:ext uri="{FF2B5EF4-FFF2-40B4-BE49-F238E27FC236}">
                <a16:creationId xmlns:a16="http://schemas.microsoft.com/office/drawing/2014/main" id="{771A40DF-0203-4F4E-A359-DEAC47B788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3751" y="1045924"/>
            <a:ext cx="3357749" cy="3357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88609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"/>
          <p:cNvSpPr/>
          <p:nvPr/>
        </p:nvSpPr>
        <p:spPr>
          <a:xfrm>
            <a:off x="0" y="0"/>
            <a:ext cx="9144000" cy="8550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 err="1">
                <a:solidFill>
                  <a:schemeClr val="bg1"/>
                </a:solidFill>
              </a:rPr>
              <a:t>IronPython</a:t>
            </a:r>
            <a:r>
              <a:rPr lang="en-US" sz="3600" dirty="0">
                <a:solidFill>
                  <a:schemeClr val="bg1"/>
                </a:solidFill>
              </a:rPr>
              <a:t>!</a:t>
            </a:r>
            <a:endParaRPr sz="3600" dirty="0">
              <a:solidFill>
                <a:schemeClr val="bg1"/>
              </a:solidFill>
            </a:endParaRPr>
          </a:p>
        </p:txBody>
      </p:sp>
      <p:pic>
        <p:nvPicPr>
          <p:cNvPr id="55" name="Google Shape;55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375" y="3749700"/>
            <a:ext cx="1320948" cy="1320948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/>
          <p:nvPr/>
        </p:nvSpPr>
        <p:spPr>
          <a:xfrm>
            <a:off x="1431400" y="4526100"/>
            <a:ext cx="2021400" cy="3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</a:rPr>
              <a:t>© Black Hills Information Security </a:t>
            </a:r>
            <a:endParaRPr sz="6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</a:rPr>
              <a:t>     @BHInfoSecurity</a:t>
            </a:r>
            <a:endParaRPr sz="600">
              <a:solidFill>
                <a:schemeClr val="lt1"/>
              </a:solidFill>
            </a:endParaRPr>
          </a:p>
        </p:txBody>
      </p:sp>
      <p:pic>
        <p:nvPicPr>
          <p:cNvPr id="57" name="Google Shape;57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1825" y="4712550"/>
            <a:ext cx="107624" cy="10762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FFAAB57-ADC8-0C4D-BA12-813629A69D62}"/>
              </a:ext>
            </a:extLst>
          </p:cNvPr>
          <p:cNvSpPr txBox="1"/>
          <p:nvPr/>
        </p:nvSpPr>
        <p:spPr>
          <a:xfrm>
            <a:off x="134375" y="1035423"/>
            <a:ext cx="893566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https://ironpython.net/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https://github.com/IronLanguages/ironpython2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bg1"/>
              </a:solidFill>
            </a:endParaRPr>
          </a:p>
          <a:p>
            <a:pPr marL="285750" indent="-2794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Implementation of Python on top of the .NET framework</a:t>
            </a:r>
          </a:p>
          <a:p>
            <a:pPr marL="285750" indent="-2794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The module used to call native methods breaks when the language is embedded </a:t>
            </a:r>
            <a:r>
              <a:rPr lang="en-US" sz="1800" dirty="0">
                <a:solidFill>
                  <a:schemeClr val="bg1"/>
                </a:solidFill>
                <a:sym typeface="Wingdings" pitchFamily="2" charset="2"/>
              </a:rPr>
              <a:t></a:t>
            </a:r>
            <a:endParaRPr lang="en-US" sz="1800" dirty="0">
              <a:solidFill>
                <a:schemeClr val="bg1"/>
              </a:solidFill>
            </a:endParaRP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C917ED2-0710-774D-BD94-B1CFB997DF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31594" y="2789749"/>
            <a:ext cx="3741227" cy="1005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8501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"/>
          <p:cNvSpPr/>
          <p:nvPr/>
        </p:nvSpPr>
        <p:spPr>
          <a:xfrm>
            <a:off x="0" y="0"/>
            <a:ext cx="9144000" cy="8550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Embedding </a:t>
            </a:r>
            <a:r>
              <a:rPr lang="en-US" sz="3600" dirty="0" err="1">
                <a:solidFill>
                  <a:schemeClr val="bg1"/>
                </a:solidFill>
              </a:rPr>
              <a:t>IronPython</a:t>
            </a:r>
            <a:r>
              <a:rPr lang="en-US" sz="3600" dirty="0">
                <a:solidFill>
                  <a:schemeClr val="bg1"/>
                </a:solidFill>
              </a:rPr>
              <a:t> in C#/</a:t>
            </a:r>
            <a:r>
              <a:rPr lang="en-US" sz="3600" dirty="0" err="1">
                <a:solidFill>
                  <a:schemeClr val="bg1"/>
                </a:solidFill>
              </a:rPr>
              <a:t>Powershell</a:t>
            </a:r>
            <a:endParaRPr sz="3600" dirty="0">
              <a:solidFill>
                <a:schemeClr val="bg1"/>
              </a:solidFill>
            </a:endParaRPr>
          </a:p>
        </p:txBody>
      </p:sp>
      <p:pic>
        <p:nvPicPr>
          <p:cNvPr id="55" name="Google Shape;55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375" y="4309782"/>
            <a:ext cx="732960" cy="760866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/>
          <p:nvPr/>
        </p:nvSpPr>
        <p:spPr>
          <a:xfrm>
            <a:off x="806111" y="4687548"/>
            <a:ext cx="2021400" cy="3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dirty="0">
                <a:solidFill>
                  <a:schemeClr val="lt1"/>
                </a:solidFill>
              </a:rPr>
              <a:t>© Black Hills Information Security </a:t>
            </a:r>
            <a:endParaRPr sz="60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dirty="0">
                <a:solidFill>
                  <a:schemeClr val="lt1"/>
                </a:solidFill>
              </a:rPr>
              <a:t>     @</a:t>
            </a:r>
            <a:r>
              <a:rPr lang="en" sz="600" dirty="0" err="1">
                <a:solidFill>
                  <a:schemeClr val="lt1"/>
                </a:solidFill>
              </a:rPr>
              <a:t>BHInfoSecurity</a:t>
            </a:r>
            <a:endParaRPr sz="600" dirty="0">
              <a:solidFill>
                <a:schemeClr val="lt1"/>
              </a:solidFill>
            </a:endParaRPr>
          </a:p>
        </p:txBody>
      </p:sp>
      <p:pic>
        <p:nvPicPr>
          <p:cNvPr id="57" name="Google Shape;57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96536" y="4873998"/>
            <a:ext cx="107624" cy="10762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D366F60-76F5-5944-AC75-CDA4C248E768}"/>
              </a:ext>
            </a:extLst>
          </p:cNvPr>
          <p:cNvSpPr txBox="1"/>
          <p:nvPr/>
        </p:nvSpPr>
        <p:spPr>
          <a:xfrm>
            <a:off x="134375" y="1660711"/>
            <a:ext cx="8902049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bg1"/>
                </a:solidFill>
              </a:rPr>
              <a:t>SharpSnek.cs</a:t>
            </a:r>
            <a:r>
              <a:rPr lang="en-US" sz="2000" dirty="0">
                <a:solidFill>
                  <a:schemeClr val="bg1"/>
                </a:solidFill>
              </a:rPr>
              <a:t> &amp; Invoke-Ironpython.ps1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bg1"/>
              </a:solidFill>
            </a:endParaRP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bg1"/>
                </a:solidFill>
              </a:rPr>
              <a:t>IronPython</a:t>
            </a:r>
            <a:r>
              <a:rPr lang="en-US" sz="2000" dirty="0">
                <a:solidFill>
                  <a:schemeClr val="bg1"/>
                </a:solidFill>
              </a:rPr>
              <a:t> requires 4 .NET assemblies to run: </a:t>
            </a:r>
          </a:p>
          <a:p>
            <a:pPr marL="285750" lvl="6" indent="173038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bg1"/>
                </a:solidFill>
              </a:rPr>
              <a:t>IronPython.dll</a:t>
            </a:r>
            <a:endParaRPr lang="en-US" sz="2000" dirty="0">
              <a:solidFill>
                <a:schemeClr val="bg1"/>
              </a:solidFill>
            </a:endParaRPr>
          </a:p>
          <a:p>
            <a:pPr marL="285750" lvl="6" indent="173038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bg1"/>
                </a:solidFill>
              </a:rPr>
              <a:t>IronPython.Modules.dll</a:t>
            </a:r>
            <a:endParaRPr lang="en-US" sz="2000" dirty="0">
              <a:solidFill>
                <a:schemeClr val="bg1"/>
              </a:solidFill>
            </a:endParaRPr>
          </a:p>
          <a:p>
            <a:pPr marL="285750" lvl="6" indent="173038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bg1"/>
                </a:solidFill>
              </a:rPr>
              <a:t>Microsoft.Scripting.dll</a:t>
            </a:r>
            <a:endParaRPr lang="en-US" sz="2000" dirty="0">
              <a:solidFill>
                <a:schemeClr val="bg1"/>
              </a:solidFill>
            </a:endParaRPr>
          </a:p>
          <a:p>
            <a:pPr marL="285750" lvl="6" indent="173038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bg1"/>
                </a:solidFill>
              </a:rPr>
              <a:t>Microsoft.Dynamic.dll</a:t>
            </a:r>
            <a:endParaRPr lang="en-US" sz="2000" dirty="0">
              <a:solidFill>
                <a:schemeClr val="bg1"/>
              </a:solidFill>
            </a:endParaRP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422B7FD-1B1A-E846-B6BC-13469022D7C8}"/>
              </a:ext>
            </a:extLst>
          </p:cNvPr>
          <p:cNvSpPr/>
          <p:nvPr/>
        </p:nvSpPr>
        <p:spPr>
          <a:xfrm>
            <a:off x="1896643" y="1003160"/>
            <a:ext cx="555975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https://</a:t>
            </a:r>
            <a:r>
              <a:rPr lang="en-US" sz="2000" dirty="0" err="1">
                <a:solidFill>
                  <a:schemeClr val="bg1"/>
                </a:solidFill>
              </a:rPr>
              <a:t>github.com</a:t>
            </a:r>
            <a:r>
              <a:rPr lang="en-US" sz="2000" dirty="0">
                <a:solidFill>
                  <a:schemeClr val="bg1"/>
                </a:solidFill>
              </a:rPr>
              <a:t>/byt3bl33d3r/</a:t>
            </a:r>
            <a:r>
              <a:rPr lang="en-US" sz="2000" dirty="0" err="1">
                <a:solidFill>
                  <a:schemeClr val="bg1"/>
                </a:solidFill>
              </a:rPr>
              <a:t>OffensiveDLR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90159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"/>
          <p:cNvSpPr/>
          <p:nvPr/>
        </p:nvSpPr>
        <p:spPr>
          <a:xfrm>
            <a:off x="0" y="0"/>
            <a:ext cx="9144000" cy="8550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 err="1">
                <a:solidFill>
                  <a:schemeClr val="bg1"/>
                </a:solidFill>
              </a:rPr>
              <a:t>Boolang</a:t>
            </a:r>
            <a:r>
              <a:rPr lang="en-US" sz="4000" dirty="0">
                <a:solidFill>
                  <a:schemeClr val="bg1"/>
                </a:solidFill>
              </a:rPr>
              <a:t>… The real MVP</a:t>
            </a:r>
            <a:endParaRPr sz="4000" dirty="0">
              <a:solidFill>
                <a:schemeClr val="bg1"/>
              </a:solidFill>
            </a:endParaRPr>
          </a:p>
        </p:txBody>
      </p:sp>
      <p:pic>
        <p:nvPicPr>
          <p:cNvPr id="55" name="Google Shape;55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314" y="4493623"/>
            <a:ext cx="666738" cy="649877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/>
          <p:nvPr/>
        </p:nvSpPr>
        <p:spPr>
          <a:xfrm>
            <a:off x="832310" y="4760400"/>
            <a:ext cx="2021400" cy="3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dirty="0">
                <a:solidFill>
                  <a:schemeClr val="lt1"/>
                </a:solidFill>
              </a:rPr>
              <a:t>© Black Hills Information Security </a:t>
            </a:r>
            <a:endParaRPr sz="60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dirty="0">
                <a:solidFill>
                  <a:schemeClr val="lt1"/>
                </a:solidFill>
              </a:rPr>
              <a:t>     @</a:t>
            </a:r>
            <a:r>
              <a:rPr lang="en" sz="600" dirty="0" err="1">
                <a:solidFill>
                  <a:schemeClr val="lt1"/>
                </a:solidFill>
              </a:rPr>
              <a:t>BHInfoSecurity</a:t>
            </a:r>
            <a:endParaRPr sz="600" dirty="0">
              <a:solidFill>
                <a:schemeClr val="lt1"/>
              </a:solidFill>
            </a:endParaRPr>
          </a:p>
        </p:txBody>
      </p:sp>
      <p:pic>
        <p:nvPicPr>
          <p:cNvPr id="57" name="Google Shape;57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22735" y="4946850"/>
            <a:ext cx="107624" cy="107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B362E7C-8FE2-F24A-A332-0CD09E7127A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283"/>
          <a:stretch/>
        </p:blipFill>
        <p:spPr>
          <a:xfrm>
            <a:off x="530551" y="2428229"/>
            <a:ext cx="8082898" cy="186374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C7BB3BE-8E9B-D648-BD0D-BCC0D25E7DBC}"/>
              </a:ext>
            </a:extLst>
          </p:cNvPr>
          <p:cNvSpPr/>
          <p:nvPr/>
        </p:nvSpPr>
        <p:spPr>
          <a:xfrm>
            <a:off x="265172" y="1041450"/>
            <a:ext cx="882503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https://github.com/boo-lang/boo</a:t>
            </a:r>
          </a:p>
          <a:p>
            <a:pPr marL="285750" lvl="1" indent="173038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Love Child between Python and C#</a:t>
            </a:r>
          </a:p>
          <a:p>
            <a:pPr marL="285750" lvl="1" indent="173038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Syntax heavily inspired by Python</a:t>
            </a:r>
          </a:p>
          <a:p>
            <a:pPr marL="285750" lvl="1" indent="173038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Can call Native Functions!!!! (no calls to </a:t>
            </a:r>
            <a:r>
              <a:rPr lang="en-US" sz="1800" dirty="0" err="1">
                <a:solidFill>
                  <a:schemeClr val="bg1"/>
                </a:solidFill>
              </a:rPr>
              <a:t>csc.exe</a:t>
            </a:r>
            <a:r>
              <a:rPr lang="en-US" sz="1800" dirty="0">
                <a:solidFill>
                  <a:schemeClr val="bg1"/>
                </a:solidFill>
              </a:rPr>
              <a:t>, everything is truly in memory!)</a:t>
            </a:r>
          </a:p>
        </p:txBody>
      </p:sp>
    </p:spTree>
    <p:extLst>
      <p:ext uri="{BB962C8B-B14F-4D97-AF65-F5344CB8AC3E}">
        <p14:creationId xmlns:p14="http://schemas.microsoft.com/office/powerpoint/2010/main" val="9830778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"/>
          <p:cNvSpPr/>
          <p:nvPr/>
        </p:nvSpPr>
        <p:spPr>
          <a:xfrm>
            <a:off x="0" y="0"/>
            <a:ext cx="9144000" cy="8550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chemeClr val="bg1"/>
                </a:solidFill>
              </a:rPr>
              <a:t>Agenda</a:t>
            </a:r>
            <a:endParaRPr sz="4000" dirty="0">
              <a:solidFill>
                <a:schemeClr val="bg1"/>
              </a:solidFill>
            </a:endParaRPr>
          </a:p>
        </p:txBody>
      </p:sp>
      <p:pic>
        <p:nvPicPr>
          <p:cNvPr id="55" name="Google Shape;55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2430" y="4034246"/>
            <a:ext cx="1158931" cy="1036402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/>
          <p:nvPr/>
        </p:nvSpPr>
        <p:spPr>
          <a:xfrm>
            <a:off x="1198070" y="4443503"/>
            <a:ext cx="2021400" cy="3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dirty="0">
                <a:solidFill>
                  <a:schemeClr val="lt1"/>
                </a:solidFill>
              </a:rPr>
              <a:t>© Black Hills Information Security </a:t>
            </a:r>
            <a:endParaRPr sz="60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dirty="0">
                <a:solidFill>
                  <a:schemeClr val="lt1"/>
                </a:solidFill>
              </a:rPr>
              <a:t>     @</a:t>
            </a:r>
            <a:r>
              <a:rPr lang="en" sz="600" dirty="0" err="1">
                <a:solidFill>
                  <a:schemeClr val="lt1"/>
                </a:solidFill>
              </a:rPr>
              <a:t>BHInfoSecurity</a:t>
            </a:r>
            <a:endParaRPr sz="600" dirty="0">
              <a:solidFill>
                <a:schemeClr val="lt1"/>
              </a:solidFill>
            </a:endParaRPr>
          </a:p>
        </p:txBody>
      </p:sp>
      <p:pic>
        <p:nvPicPr>
          <p:cNvPr id="57" name="Google Shape;57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88495" y="4629953"/>
            <a:ext cx="107624" cy="107624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4E14ADC-0261-524E-B6B1-98295CD68971}"/>
              </a:ext>
            </a:extLst>
          </p:cNvPr>
          <p:cNvSpPr txBox="1"/>
          <p:nvPr/>
        </p:nvSpPr>
        <p:spPr>
          <a:xfrm>
            <a:off x="659958" y="1264257"/>
            <a:ext cx="8150087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Motivation</a:t>
            </a:r>
          </a:p>
          <a:p>
            <a:pPr marL="514350" indent="-5143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Some Key .NET Framework Concepts</a:t>
            </a:r>
          </a:p>
          <a:p>
            <a:pPr marL="514350" lvl="8" indent="-5143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Embedding Interpreters/Engines</a:t>
            </a:r>
          </a:p>
          <a:p>
            <a:pPr marL="514350" lvl="8" indent="-5143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Some BYOI Payload Examples &amp; Demos</a:t>
            </a:r>
          </a:p>
          <a:p>
            <a:pPr marL="514350" lvl="8" indent="-5143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Weaponizing .NET Scripting Languages in under 2 Min</a:t>
            </a:r>
          </a:p>
          <a:p>
            <a:pPr marL="514350" lvl="8" indent="-5143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SILENTTRINITY</a:t>
            </a:r>
          </a:p>
          <a:p>
            <a:pPr marL="514350" lvl="4" indent="-5143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Detection</a:t>
            </a:r>
          </a:p>
          <a:p>
            <a:pPr marL="514350" lvl="8" indent="-5143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Q&amp;A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24905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"/>
          <p:cNvSpPr/>
          <p:nvPr/>
        </p:nvSpPr>
        <p:spPr>
          <a:xfrm>
            <a:off x="0" y="0"/>
            <a:ext cx="9144000" cy="8550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chemeClr val="bg1"/>
                </a:solidFill>
              </a:rPr>
              <a:t>Embedding Boo In C#/PowerShell</a:t>
            </a:r>
            <a:endParaRPr sz="4000" dirty="0">
              <a:solidFill>
                <a:schemeClr val="bg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CBC9420-5FBC-CA44-9C08-435E7BD12BE4}"/>
              </a:ext>
            </a:extLst>
          </p:cNvPr>
          <p:cNvSpPr/>
          <p:nvPr/>
        </p:nvSpPr>
        <p:spPr>
          <a:xfrm>
            <a:off x="1896643" y="1003160"/>
            <a:ext cx="49678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https://</a:t>
            </a:r>
            <a:r>
              <a:rPr lang="en-US" sz="1800" dirty="0" err="1">
                <a:solidFill>
                  <a:schemeClr val="bg1"/>
                </a:solidFill>
              </a:rPr>
              <a:t>github.com</a:t>
            </a:r>
            <a:r>
              <a:rPr lang="en-US" sz="1800" dirty="0">
                <a:solidFill>
                  <a:schemeClr val="bg1"/>
                </a:solidFill>
              </a:rPr>
              <a:t>/byt3bl33d3r/</a:t>
            </a:r>
            <a:r>
              <a:rPr lang="en-US" sz="1800" dirty="0" err="1">
                <a:solidFill>
                  <a:schemeClr val="bg1"/>
                </a:solidFill>
              </a:rPr>
              <a:t>OffensiveDLR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890292F-B5D8-1D4A-8360-904B06DF0978}"/>
              </a:ext>
            </a:extLst>
          </p:cNvPr>
          <p:cNvSpPr txBox="1"/>
          <p:nvPr/>
        </p:nvSpPr>
        <p:spPr>
          <a:xfrm>
            <a:off x="320040" y="1495927"/>
            <a:ext cx="850392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bg1"/>
                </a:solidFill>
              </a:rPr>
              <a:t>runBoo.cs</a:t>
            </a:r>
            <a:r>
              <a:rPr lang="en-US" sz="1600" dirty="0">
                <a:solidFill>
                  <a:schemeClr val="bg1"/>
                </a:solidFill>
              </a:rPr>
              <a:t> &amp; Invoke-Jumpscare.ps1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</a:endParaRP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Boo requires 3 .NET assemblies to run: </a:t>
            </a:r>
          </a:p>
          <a:p>
            <a:pPr marL="285750" lvl="6" indent="173038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bg1"/>
                </a:solidFill>
              </a:rPr>
              <a:t>BooLang.dll</a:t>
            </a:r>
            <a:endParaRPr lang="en-US" sz="1600" dirty="0">
              <a:solidFill>
                <a:schemeClr val="bg1"/>
              </a:solidFill>
            </a:endParaRPr>
          </a:p>
          <a:p>
            <a:pPr marL="285750" lvl="6" indent="173038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bg1"/>
                </a:solidFill>
              </a:rPr>
              <a:t>BooLang.Compiler.dll</a:t>
            </a:r>
            <a:endParaRPr lang="en-US" sz="1600" dirty="0">
              <a:solidFill>
                <a:schemeClr val="bg1"/>
              </a:solidFill>
            </a:endParaRPr>
          </a:p>
          <a:p>
            <a:pPr marL="285750" lvl="6" indent="173038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bg1"/>
                </a:solidFill>
              </a:rPr>
              <a:t>BooLang.Parser.dll</a:t>
            </a:r>
            <a:endParaRPr lang="en-US" sz="1600" dirty="0">
              <a:solidFill>
                <a:schemeClr val="bg1"/>
              </a:solidFill>
            </a:endParaRPr>
          </a:p>
          <a:p>
            <a:pPr marL="285750" lvl="6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</a:endParaRPr>
          </a:p>
          <a:p>
            <a:pPr marL="285750" lvl="6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PowerShell:</a:t>
            </a:r>
          </a:p>
          <a:p>
            <a:pPr marL="571500" lvl="7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We just call </a:t>
            </a:r>
            <a:r>
              <a:rPr lang="en-US" sz="1600" dirty="0" err="1">
                <a:solidFill>
                  <a:schemeClr val="bg1"/>
                </a:solidFill>
              </a:rPr>
              <a:t>Assembly.Load</a:t>
            </a:r>
            <a:r>
              <a:rPr lang="en-US" sz="1600" dirty="0">
                <a:solidFill>
                  <a:schemeClr val="bg1"/>
                </a:solidFill>
              </a:rPr>
              <a:t>() on the DLLs before initializing the Interpreter</a:t>
            </a:r>
          </a:p>
          <a:p>
            <a:pPr lvl="6">
              <a:buClr>
                <a:schemeClr val="bg1"/>
              </a:buClr>
            </a:pPr>
            <a:endParaRPr lang="en-US" sz="1600" dirty="0">
              <a:solidFill>
                <a:schemeClr val="bg1"/>
              </a:solidFill>
            </a:endParaRPr>
          </a:p>
          <a:p>
            <a:pPr marL="285750" lvl="6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C#:</a:t>
            </a:r>
          </a:p>
          <a:p>
            <a:pPr marL="285750" lvl="6" indent="2921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We hook the </a:t>
            </a:r>
            <a:r>
              <a:rPr lang="en-US" sz="1600" dirty="0" err="1">
                <a:solidFill>
                  <a:schemeClr val="bg1"/>
                </a:solidFill>
              </a:rPr>
              <a:t>Assembly.Resolve</a:t>
            </a:r>
            <a:r>
              <a:rPr lang="en-US" sz="1600" dirty="0">
                <a:solidFill>
                  <a:schemeClr val="bg1"/>
                </a:solidFill>
              </a:rPr>
              <a:t> event </a:t>
            </a:r>
          </a:p>
          <a:p>
            <a:pPr marL="285750" lvl="4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26631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"/>
          <p:cNvSpPr/>
          <p:nvPr/>
        </p:nvSpPr>
        <p:spPr>
          <a:xfrm>
            <a:off x="0" y="0"/>
            <a:ext cx="9144000" cy="8550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 err="1">
                <a:solidFill>
                  <a:schemeClr val="bg1"/>
                </a:solidFill>
              </a:rPr>
              <a:t>ClearScript</a:t>
            </a:r>
            <a:r>
              <a:rPr lang="en-US" sz="4000" dirty="0">
                <a:solidFill>
                  <a:schemeClr val="bg1"/>
                </a:solidFill>
              </a:rPr>
              <a:t> ??</a:t>
            </a:r>
            <a:endParaRPr sz="4000" dirty="0">
              <a:solidFill>
                <a:schemeClr val="bg1"/>
              </a:solidFill>
            </a:endParaRPr>
          </a:p>
        </p:txBody>
      </p:sp>
      <p:pic>
        <p:nvPicPr>
          <p:cNvPr id="55" name="Google Shape;55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375" y="4303058"/>
            <a:ext cx="753131" cy="767589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/>
          <p:nvPr/>
        </p:nvSpPr>
        <p:spPr>
          <a:xfrm>
            <a:off x="887506" y="4687547"/>
            <a:ext cx="2021400" cy="3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dirty="0">
                <a:solidFill>
                  <a:schemeClr val="lt1"/>
                </a:solidFill>
              </a:rPr>
              <a:t>© Black Hills Information Security </a:t>
            </a:r>
            <a:endParaRPr sz="60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dirty="0">
                <a:solidFill>
                  <a:schemeClr val="lt1"/>
                </a:solidFill>
              </a:rPr>
              <a:t>     @</a:t>
            </a:r>
            <a:r>
              <a:rPr lang="en" sz="600" dirty="0" err="1">
                <a:solidFill>
                  <a:schemeClr val="lt1"/>
                </a:solidFill>
              </a:rPr>
              <a:t>BHInfoSecurity</a:t>
            </a:r>
            <a:endParaRPr sz="600" dirty="0">
              <a:solidFill>
                <a:schemeClr val="lt1"/>
              </a:solidFill>
            </a:endParaRPr>
          </a:p>
        </p:txBody>
      </p:sp>
      <p:pic>
        <p:nvPicPr>
          <p:cNvPr id="57" name="Google Shape;57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77931" y="4873997"/>
            <a:ext cx="107624" cy="107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5C16C31-A894-CE49-BD25-49B37F073F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7986" y="1926994"/>
            <a:ext cx="8448028" cy="113981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4916456-3CBD-2D4F-AD26-D582CCE6BF69}"/>
              </a:ext>
            </a:extLst>
          </p:cNvPr>
          <p:cNvSpPr txBox="1"/>
          <p:nvPr/>
        </p:nvSpPr>
        <p:spPr>
          <a:xfrm>
            <a:off x="347986" y="1263218"/>
            <a:ext cx="77397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https://</a:t>
            </a:r>
            <a:r>
              <a:rPr lang="en-US" dirty="0" err="1">
                <a:solidFill>
                  <a:schemeClr val="bg1"/>
                </a:solidFill>
              </a:rPr>
              <a:t>github.com</a:t>
            </a:r>
            <a:r>
              <a:rPr lang="en-US" dirty="0">
                <a:solidFill>
                  <a:schemeClr val="bg1"/>
                </a:solidFill>
              </a:rPr>
              <a:t>/</a:t>
            </a:r>
            <a:r>
              <a:rPr lang="en-US" dirty="0" err="1">
                <a:solidFill>
                  <a:schemeClr val="bg1"/>
                </a:solidFill>
              </a:rPr>
              <a:t>microsoft</a:t>
            </a:r>
            <a:r>
              <a:rPr lang="en-US" dirty="0">
                <a:solidFill>
                  <a:schemeClr val="bg1"/>
                </a:solidFill>
              </a:rPr>
              <a:t>/</a:t>
            </a:r>
            <a:r>
              <a:rPr lang="en-US" dirty="0" err="1">
                <a:solidFill>
                  <a:schemeClr val="bg1"/>
                </a:solidFill>
              </a:rPr>
              <a:t>ClearScript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https://</a:t>
            </a:r>
            <a:r>
              <a:rPr lang="en-US" dirty="0" err="1">
                <a:solidFill>
                  <a:schemeClr val="bg1"/>
                </a:solidFill>
              </a:rPr>
              <a:t>microsoft.github.io</a:t>
            </a:r>
            <a:r>
              <a:rPr lang="en-US" dirty="0">
                <a:solidFill>
                  <a:schemeClr val="bg1"/>
                </a:solidFill>
              </a:rPr>
              <a:t>/</a:t>
            </a:r>
            <a:r>
              <a:rPr lang="en-US" dirty="0" err="1">
                <a:solidFill>
                  <a:schemeClr val="bg1"/>
                </a:solidFill>
              </a:rPr>
              <a:t>ClearScript</a:t>
            </a:r>
            <a:r>
              <a:rPr lang="en-US" dirty="0">
                <a:solidFill>
                  <a:schemeClr val="bg1"/>
                </a:solidFill>
              </a:rPr>
              <a:t>/Tutorial/</a:t>
            </a:r>
            <a:r>
              <a:rPr lang="en-US" dirty="0" err="1">
                <a:solidFill>
                  <a:schemeClr val="bg1"/>
                </a:solidFill>
              </a:rPr>
              <a:t>FAQtorial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549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"/>
          <p:cNvSpPr/>
          <p:nvPr/>
        </p:nvSpPr>
        <p:spPr>
          <a:xfrm>
            <a:off x="0" y="0"/>
            <a:ext cx="9144000" cy="8550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chemeClr val="bg1"/>
                </a:solidFill>
              </a:rPr>
              <a:t>Awesome </a:t>
            </a:r>
            <a:r>
              <a:rPr lang="en-US" sz="4000" dirty="0" err="1">
                <a:solidFill>
                  <a:schemeClr val="bg1"/>
                </a:solidFill>
              </a:rPr>
              <a:t>ClearScript</a:t>
            </a:r>
            <a:r>
              <a:rPr lang="en-US" sz="4000" dirty="0">
                <a:solidFill>
                  <a:schemeClr val="bg1"/>
                </a:solidFill>
              </a:rPr>
              <a:t> Facts</a:t>
            </a:r>
            <a:endParaRPr sz="4000" dirty="0">
              <a:solidFill>
                <a:schemeClr val="bg1"/>
              </a:solidFill>
            </a:endParaRPr>
          </a:p>
        </p:txBody>
      </p:sp>
      <p:pic>
        <p:nvPicPr>
          <p:cNvPr id="55" name="Google Shape;55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375" y="4303058"/>
            <a:ext cx="753131" cy="767589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/>
          <p:nvPr/>
        </p:nvSpPr>
        <p:spPr>
          <a:xfrm>
            <a:off x="887506" y="4687547"/>
            <a:ext cx="2021400" cy="3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dirty="0">
                <a:solidFill>
                  <a:schemeClr val="lt1"/>
                </a:solidFill>
              </a:rPr>
              <a:t>© Black Hills Information Security </a:t>
            </a:r>
            <a:endParaRPr sz="60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dirty="0">
                <a:solidFill>
                  <a:schemeClr val="lt1"/>
                </a:solidFill>
              </a:rPr>
              <a:t>     @</a:t>
            </a:r>
            <a:r>
              <a:rPr lang="en" sz="600" dirty="0" err="1">
                <a:solidFill>
                  <a:schemeClr val="lt1"/>
                </a:solidFill>
              </a:rPr>
              <a:t>BHInfoSecurity</a:t>
            </a:r>
            <a:endParaRPr sz="600" dirty="0">
              <a:solidFill>
                <a:schemeClr val="lt1"/>
              </a:solidFill>
            </a:endParaRPr>
          </a:p>
        </p:txBody>
      </p:sp>
      <p:pic>
        <p:nvPicPr>
          <p:cNvPr id="57" name="Google Shape;57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77931" y="4873997"/>
            <a:ext cx="107624" cy="107624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99E544B-E28D-3B46-9A11-BCA3810CF48D}"/>
              </a:ext>
            </a:extLst>
          </p:cNvPr>
          <p:cNvSpPr txBox="1"/>
          <p:nvPr/>
        </p:nvSpPr>
        <p:spPr>
          <a:xfrm>
            <a:off x="275665" y="1263400"/>
            <a:ext cx="805478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It’s an official Microsoft project</a:t>
            </a:r>
          </a:p>
          <a:p>
            <a:pPr>
              <a:buClr>
                <a:schemeClr val="bg1"/>
              </a:buClr>
            </a:pPr>
            <a:endParaRPr lang="en-US" sz="2400" dirty="0">
              <a:solidFill>
                <a:schemeClr val="bg1"/>
              </a:solidFill>
            </a:endParaRP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It’s Jscript/VBScript implementation does not seem to go through WSH (Still more research to be done)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Allows you to directly expose the .NET CLR to it’s built-in Jscript/VBScript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19876127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"/>
          <p:cNvSpPr/>
          <p:nvPr/>
        </p:nvSpPr>
        <p:spPr>
          <a:xfrm>
            <a:off x="0" y="0"/>
            <a:ext cx="9144000" cy="8550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Embedding </a:t>
            </a:r>
            <a:r>
              <a:rPr lang="en-US" sz="3600" dirty="0" err="1">
                <a:solidFill>
                  <a:schemeClr val="bg1"/>
                </a:solidFill>
              </a:rPr>
              <a:t>ClearScript</a:t>
            </a:r>
            <a:r>
              <a:rPr lang="en-US" sz="3600" dirty="0">
                <a:solidFill>
                  <a:schemeClr val="bg1"/>
                </a:solidFill>
              </a:rPr>
              <a:t> in C#/PowerShell</a:t>
            </a:r>
            <a:endParaRPr sz="3600" dirty="0">
              <a:solidFill>
                <a:schemeClr val="bg1"/>
              </a:solidFill>
            </a:endParaRPr>
          </a:p>
        </p:txBody>
      </p:sp>
      <p:pic>
        <p:nvPicPr>
          <p:cNvPr id="55" name="Google Shape;55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375" y="4403386"/>
            <a:ext cx="741114" cy="66726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6BF78C4-627E-D346-A1E7-217F29A90F2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873"/>
          <a:stretch/>
        </p:blipFill>
        <p:spPr>
          <a:xfrm>
            <a:off x="1558322" y="953601"/>
            <a:ext cx="5541125" cy="4039931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765C913-9E57-734C-BC1B-A7E062DBA10D}"/>
              </a:ext>
            </a:extLst>
          </p:cNvPr>
          <p:cNvCxnSpPr>
            <a:cxnSpLocks/>
          </p:cNvCxnSpPr>
          <p:nvPr/>
        </p:nvCxnSpPr>
        <p:spPr>
          <a:xfrm flipH="1" flipV="1">
            <a:off x="4889772" y="3002188"/>
            <a:ext cx="1322960" cy="123633"/>
          </a:xfrm>
          <a:prstGeom prst="straightConnector1">
            <a:avLst/>
          </a:prstGeom>
          <a:ln w="539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E4EB999-7949-C742-8D53-0B79E92E8D1B}"/>
              </a:ext>
            </a:extLst>
          </p:cNvPr>
          <p:cNvCxnSpPr>
            <a:cxnSpLocks/>
          </p:cNvCxnSpPr>
          <p:nvPr/>
        </p:nvCxnSpPr>
        <p:spPr>
          <a:xfrm flipH="1" flipV="1">
            <a:off x="5551252" y="3974601"/>
            <a:ext cx="492867" cy="370420"/>
          </a:xfrm>
          <a:prstGeom prst="straightConnector1">
            <a:avLst/>
          </a:prstGeom>
          <a:ln w="539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5BF1261-2320-0648-814F-4AE22AD9240D}"/>
              </a:ext>
            </a:extLst>
          </p:cNvPr>
          <p:cNvCxnSpPr>
            <a:cxnSpLocks/>
          </p:cNvCxnSpPr>
          <p:nvPr/>
        </p:nvCxnSpPr>
        <p:spPr>
          <a:xfrm flipH="1" flipV="1">
            <a:off x="3777651" y="3381214"/>
            <a:ext cx="690587" cy="127229"/>
          </a:xfrm>
          <a:prstGeom prst="straightConnector1">
            <a:avLst/>
          </a:prstGeom>
          <a:ln w="539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32872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"/>
          <p:cNvSpPr/>
          <p:nvPr/>
        </p:nvSpPr>
        <p:spPr>
          <a:xfrm>
            <a:off x="0" y="0"/>
            <a:ext cx="9144000" cy="8550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Embedding </a:t>
            </a:r>
            <a:r>
              <a:rPr lang="en-US" sz="3600" dirty="0" err="1">
                <a:solidFill>
                  <a:schemeClr val="bg1"/>
                </a:solidFill>
              </a:rPr>
              <a:t>ClearScript</a:t>
            </a:r>
            <a:r>
              <a:rPr lang="en-US" sz="3600" dirty="0">
                <a:solidFill>
                  <a:schemeClr val="bg1"/>
                </a:solidFill>
              </a:rPr>
              <a:t> in C#/PowerShell</a:t>
            </a:r>
            <a:endParaRPr sz="3600" dirty="0">
              <a:solidFill>
                <a:schemeClr val="bg1"/>
              </a:solidFill>
            </a:endParaRPr>
          </a:p>
        </p:txBody>
      </p:sp>
      <p:pic>
        <p:nvPicPr>
          <p:cNvPr id="55" name="Google Shape;55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375" y="4403386"/>
            <a:ext cx="741114" cy="667261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A0D1343-DD45-6B48-9329-9F50927A1AFC}"/>
              </a:ext>
            </a:extLst>
          </p:cNvPr>
          <p:cNvSpPr/>
          <p:nvPr/>
        </p:nvSpPr>
        <p:spPr>
          <a:xfrm>
            <a:off x="1896643" y="1003160"/>
            <a:ext cx="49678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https://</a:t>
            </a:r>
            <a:r>
              <a:rPr lang="en-US" sz="1800" dirty="0" err="1">
                <a:solidFill>
                  <a:schemeClr val="bg1"/>
                </a:solidFill>
              </a:rPr>
              <a:t>github.com</a:t>
            </a:r>
            <a:r>
              <a:rPr lang="en-US" sz="1800" dirty="0">
                <a:solidFill>
                  <a:schemeClr val="bg1"/>
                </a:solidFill>
              </a:rPr>
              <a:t>/byt3bl33d3r/</a:t>
            </a:r>
            <a:r>
              <a:rPr lang="en-US" sz="1800" dirty="0" err="1">
                <a:solidFill>
                  <a:schemeClr val="bg1"/>
                </a:solidFill>
              </a:rPr>
              <a:t>OffensiveDLR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0916E6-EE7B-BC4C-A183-F91A411D7A08}"/>
              </a:ext>
            </a:extLst>
          </p:cNvPr>
          <p:cNvSpPr txBox="1"/>
          <p:nvPr/>
        </p:nvSpPr>
        <p:spPr>
          <a:xfrm>
            <a:off x="262218" y="1828974"/>
            <a:ext cx="8021170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Invoke-ClearScript.ps1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If you only want to run Jscript/VBScript you only need 1 Assembly (</a:t>
            </a:r>
            <a:r>
              <a:rPr lang="en-US" sz="2000" dirty="0" err="1">
                <a:solidFill>
                  <a:schemeClr val="bg1"/>
                </a:solidFill>
              </a:rPr>
              <a:t>ClearScript.dll</a:t>
            </a:r>
            <a:r>
              <a:rPr lang="en-US" sz="2000" dirty="0">
                <a:solidFill>
                  <a:schemeClr val="bg1"/>
                </a:solidFill>
              </a:rPr>
              <a:t>)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If you want to run the V8 </a:t>
            </a:r>
            <a:r>
              <a:rPr lang="en-US" sz="2000" dirty="0" err="1">
                <a:solidFill>
                  <a:schemeClr val="bg1"/>
                </a:solidFill>
              </a:rPr>
              <a:t>Javascript</a:t>
            </a:r>
            <a:r>
              <a:rPr lang="en-US" sz="2000" dirty="0">
                <a:solidFill>
                  <a:schemeClr val="bg1"/>
                </a:solidFill>
              </a:rPr>
              <a:t> engine you need 3-4 more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08324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"/>
          <p:cNvSpPr/>
          <p:nvPr/>
        </p:nvSpPr>
        <p:spPr>
          <a:xfrm>
            <a:off x="0" y="0"/>
            <a:ext cx="9144000" cy="8550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bg1"/>
                </a:solidFill>
              </a:rPr>
              <a:t>.NET Alchemy Recipes (Choose your favorite language!)</a:t>
            </a:r>
            <a:endParaRPr sz="2800" dirty="0">
              <a:solidFill>
                <a:schemeClr val="bg1"/>
              </a:solidFill>
            </a:endParaRPr>
          </a:p>
        </p:txBody>
      </p:sp>
      <p:pic>
        <p:nvPicPr>
          <p:cNvPr id="55" name="Google Shape;55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375" y="4397188"/>
            <a:ext cx="679172" cy="67346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/>
          <p:nvPr/>
        </p:nvSpPr>
        <p:spPr>
          <a:xfrm>
            <a:off x="880071" y="4687548"/>
            <a:ext cx="2021400" cy="3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</a:rPr>
              <a:t>© Black Hills Information Security </a:t>
            </a:r>
            <a:endParaRPr sz="6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</a:rPr>
              <a:t>     @BHInfoSecurity</a:t>
            </a:r>
            <a:endParaRPr sz="600">
              <a:solidFill>
                <a:schemeClr val="lt1"/>
              </a:solidFill>
            </a:endParaRPr>
          </a:p>
        </p:txBody>
      </p:sp>
      <p:pic>
        <p:nvPicPr>
          <p:cNvPr id="57" name="Google Shape;57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70496" y="4873998"/>
            <a:ext cx="107624" cy="10762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6250049-C959-324D-94A8-532121940FA7}"/>
              </a:ext>
            </a:extLst>
          </p:cNvPr>
          <p:cNvSpPr txBox="1"/>
          <p:nvPr/>
        </p:nvSpPr>
        <p:spPr>
          <a:xfrm>
            <a:off x="410136" y="1333432"/>
            <a:ext cx="815564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https://github.com/xanathar/</a:t>
            </a:r>
            <a:r>
              <a:rPr lang="en-US" sz="1800" dirty="0" err="1">
                <a:solidFill>
                  <a:schemeClr val="bg1"/>
                </a:solidFill>
              </a:rPr>
              <a:t>moonsharp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>
                <a:solidFill>
                  <a:srgbClr val="FF0000"/>
                </a:solidFill>
              </a:rPr>
              <a:t>(Lua)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https://</a:t>
            </a:r>
            <a:r>
              <a:rPr lang="en-US" sz="1800" dirty="0" err="1">
                <a:solidFill>
                  <a:schemeClr val="bg1"/>
                </a:solidFill>
              </a:rPr>
              <a:t>github.com</a:t>
            </a:r>
            <a:r>
              <a:rPr lang="en-US" sz="1800" dirty="0">
                <a:solidFill>
                  <a:schemeClr val="bg1"/>
                </a:solidFill>
              </a:rPr>
              <a:t>/</a:t>
            </a:r>
            <a:r>
              <a:rPr lang="en-US" sz="1800" dirty="0" err="1">
                <a:solidFill>
                  <a:schemeClr val="bg1"/>
                </a:solidFill>
              </a:rPr>
              <a:t>NLua</a:t>
            </a:r>
            <a:r>
              <a:rPr lang="en-US" sz="1800" dirty="0">
                <a:solidFill>
                  <a:schemeClr val="bg1"/>
                </a:solidFill>
              </a:rPr>
              <a:t>/</a:t>
            </a:r>
            <a:r>
              <a:rPr lang="en-US" sz="1800" dirty="0" err="1">
                <a:solidFill>
                  <a:schemeClr val="bg1"/>
                </a:solidFill>
              </a:rPr>
              <a:t>NLua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>
                <a:solidFill>
                  <a:srgbClr val="FF0000"/>
                </a:solidFill>
              </a:rPr>
              <a:t>(Lua)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https://github.com/sebastienros/</a:t>
            </a:r>
            <a:r>
              <a:rPr lang="en-US" sz="1800" dirty="0" err="1">
                <a:solidFill>
                  <a:schemeClr val="bg1"/>
                </a:solidFill>
              </a:rPr>
              <a:t>jint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>
                <a:solidFill>
                  <a:srgbClr val="FF0000"/>
                </a:solidFill>
              </a:rPr>
              <a:t>(JavaScript)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https://github.com/RyanLamansky/dotnet-</a:t>
            </a:r>
            <a:r>
              <a:rPr lang="en-US" sz="1800" dirty="0" err="1">
                <a:solidFill>
                  <a:schemeClr val="bg1"/>
                </a:solidFill>
              </a:rPr>
              <a:t>webassembly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>
                <a:solidFill>
                  <a:srgbClr val="FF0000"/>
                </a:solidFill>
              </a:rPr>
              <a:t>(</a:t>
            </a:r>
            <a:r>
              <a:rPr lang="en-US" sz="1800" dirty="0" err="1">
                <a:solidFill>
                  <a:srgbClr val="FF0000"/>
                </a:solidFill>
              </a:rPr>
              <a:t>WebAssembly</a:t>
            </a:r>
            <a:r>
              <a:rPr lang="en-US" sz="1800" dirty="0">
                <a:solidFill>
                  <a:srgbClr val="FF0000"/>
                </a:solidFill>
              </a:rPr>
              <a:t>)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https://</a:t>
            </a:r>
            <a:r>
              <a:rPr lang="en-US" sz="1800" dirty="0" err="1">
                <a:solidFill>
                  <a:schemeClr val="bg1"/>
                </a:solidFill>
              </a:rPr>
              <a:t>github.com</a:t>
            </a:r>
            <a:r>
              <a:rPr lang="en-US" sz="1800" dirty="0">
                <a:solidFill>
                  <a:schemeClr val="bg1"/>
                </a:solidFill>
              </a:rPr>
              <a:t>/</a:t>
            </a:r>
            <a:r>
              <a:rPr lang="en-US" sz="1800" dirty="0" err="1">
                <a:solidFill>
                  <a:schemeClr val="bg1"/>
                </a:solidFill>
              </a:rPr>
              <a:t>microsoft</a:t>
            </a:r>
            <a:r>
              <a:rPr lang="en-US" sz="1800" dirty="0">
                <a:solidFill>
                  <a:schemeClr val="bg1"/>
                </a:solidFill>
              </a:rPr>
              <a:t>/</a:t>
            </a:r>
            <a:r>
              <a:rPr lang="en-US" sz="1800" dirty="0" err="1">
                <a:solidFill>
                  <a:schemeClr val="bg1"/>
                </a:solidFill>
              </a:rPr>
              <a:t>ClearScript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>
                <a:solidFill>
                  <a:srgbClr val="FF0000"/>
                </a:solidFill>
              </a:rPr>
              <a:t>(JScript, VBScript &amp; JavaScript)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https://github.com/IronLanguages/ironpython2 </a:t>
            </a:r>
            <a:r>
              <a:rPr lang="en-US" sz="1800" dirty="0">
                <a:solidFill>
                  <a:srgbClr val="FF0000"/>
                </a:solidFill>
              </a:rPr>
              <a:t>(Python 2)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https://</a:t>
            </a:r>
            <a:r>
              <a:rPr lang="en-US" sz="1800" dirty="0" err="1">
                <a:solidFill>
                  <a:schemeClr val="bg1"/>
                </a:solidFill>
              </a:rPr>
              <a:t>github.com</a:t>
            </a:r>
            <a:r>
              <a:rPr lang="en-US" sz="1800" dirty="0">
                <a:solidFill>
                  <a:schemeClr val="bg1"/>
                </a:solidFill>
              </a:rPr>
              <a:t>/</a:t>
            </a:r>
            <a:r>
              <a:rPr lang="en-US" sz="1800" dirty="0" err="1">
                <a:solidFill>
                  <a:schemeClr val="bg1"/>
                </a:solidFill>
              </a:rPr>
              <a:t>IronLanguages</a:t>
            </a:r>
            <a:r>
              <a:rPr lang="en-US" sz="1800" dirty="0">
                <a:solidFill>
                  <a:schemeClr val="bg1"/>
                </a:solidFill>
              </a:rPr>
              <a:t>/ironpython3 </a:t>
            </a:r>
            <a:r>
              <a:rPr lang="en-US" sz="1800" dirty="0">
                <a:solidFill>
                  <a:srgbClr val="FF0000"/>
                </a:solidFill>
              </a:rPr>
              <a:t>(Python 3, still not ready)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https://github.com/IronLanguages/</a:t>
            </a:r>
            <a:r>
              <a:rPr lang="en-US" sz="1800" dirty="0" err="1">
                <a:solidFill>
                  <a:schemeClr val="bg1"/>
                </a:solidFill>
              </a:rPr>
              <a:t>ironruby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>
                <a:solidFill>
                  <a:srgbClr val="FF0000"/>
                </a:solidFill>
              </a:rPr>
              <a:t>(Ruby)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https://</a:t>
            </a:r>
            <a:r>
              <a:rPr lang="en-US" sz="1800" dirty="0" err="1">
                <a:solidFill>
                  <a:schemeClr val="bg1"/>
                </a:solidFill>
              </a:rPr>
              <a:t>github.com</a:t>
            </a:r>
            <a:r>
              <a:rPr lang="en-US" sz="1800" dirty="0">
                <a:solidFill>
                  <a:schemeClr val="bg1"/>
                </a:solidFill>
              </a:rPr>
              <a:t>/boo-</a:t>
            </a:r>
            <a:r>
              <a:rPr lang="en-US" sz="1800" dirty="0" err="1">
                <a:solidFill>
                  <a:schemeClr val="bg1"/>
                </a:solidFill>
              </a:rPr>
              <a:t>lang</a:t>
            </a:r>
            <a:r>
              <a:rPr lang="en-US" sz="1800" dirty="0">
                <a:solidFill>
                  <a:schemeClr val="bg1"/>
                </a:solidFill>
              </a:rPr>
              <a:t>/boo </a:t>
            </a:r>
            <a:r>
              <a:rPr lang="en-US" sz="1800" dirty="0">
                <a:solidFill>
                  <a:srgbClr val="FF0000"/>
                </a:solidFill>
              </a:rPr>
              <a:t>(</a:t>
            </a:r>
            <a:r>
              <a:rPr lang="en-US" sz="1800" dirty="0" err="1">
                <a:solidFill>
                  <a:srgbClr val="FF0000"/>
                </a:solidFill>
              </a:rPr>
              <a:t>Boolang</a:t>
            </a:r>
            <a:r>
              <a:rPr lang="en-US" sz="1800" dirty="0">
                <a:solidFill>
                  <a:srgbClr val="FF0000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9496941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"/>
          <p:cNvSpPr/>
          <p:nvPr/>
        </p:nvSpPr>
        <p:spPr>
          <a:xfrm>
            <a:off x="0" y="0"/>
            <a:ext cx="9144000" cy="8550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bg1"/>
                </a:solidFill>
              </a:rPr>
              <a:t>Bonus Round (Standalone .NET Language Compilers)</a:t>
            </a:r>
            <a:endParaRPr sz="2800" dirty="0">
              <a:solidFill>
                <a:schemeClr val="bg1"/>
              </a:solidFill>
            </a:endParaRPr>
          </a:p>
        </p:txBody>
      </p:sp>
      <p:pic>
        <p:nvPicPr>
          <p:cNvPr id="55" name="Google Shape;55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375" y="4002876"/>
            <a:ext cx="1048966" cy="1067771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/>
          <p:nvPr/>
        </p:nvSpPr>
        <p:spPr>
          <a:xfrm>
            <a:off x="1183341" y="4687547"/>
            <a:ext cx="2021400" cy="3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</a:rPr>
              <a:t>© Black Hills Information Security </a:t>
            </a:r>
            <a:endParaRPr sz="6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</a:rPr>
              <a:t>     @BHInfoSecurity</a:t>
            </a:r>
            <a:endParaRPr sz="600">
              <a:solidFill>
                <a:schemeClr val="lt1"/>
              </a:solidFill>
            </a:endParaRPr>
          </a:p>
        </p:txBody>
      </p:sp>
      <p:pic>
        <p:nvPicPr>
          <p:cNvPr id="57" name="Google Shape;57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73766" y="4873997"/>
            <a:ext cx="107624" cy="10762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55472F1-ECD2-CF4A-8F5D-B07E6010A95F}"/>
              </a:ext>
            </a:extLst>
          </p:cNvPr>
          <p:cNvSpPr txBox="1"/>
          <p:nvPr/>
        </p:nvSpPr>
        <p:spPr>
          <a:xfrm>
            <a:off x="289111" y="1136277"/>
            <a:ext cx="800772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bg1"/>
              </a:buClr>
            </a:pPr>
            <a:endParaRPr lang="en-US" sz="1800" dirty="0">
              <a:solidFill>
                <a:schemeClr val="bg1"/>
              </a:solidFill>
            </a:endParaRP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If you use the standalone compilers to compile your scripts, the executable that it generates will run everywhere regardless of the .NET version</a:t>
            </a:r>
          </a:p>
          <a:p>
            <a:pPr>
              <a:buClr>
                <a:schemeClr val="bg1"/>
              </a:buClr>
            </a:pPr>
            <a:endParaRPr lang="en-US" sz="1800" dirty="0">
              <a:solidFill>
                <a:schemeClr val="bg1"/>
              </a:solidFill>
            </a:endParaRP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This is probably the easiest way to weaponize third-party .NET scripting languages quickly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bg1"/>
              </a:solidFill>
            </a:endParaRP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The resulting binary/DLL is a .NET assembly</a:t>
            </a:r>
          </a:p>
        </p:txBody>
      </p:sp>
    </p:spTree>
    <p:extLst>
      <p:ext uri="{BB962C8B-B14F-4D97-AF65-F5344CB8AC3E}">
        <p14:creationId xmlns:p14="http://schemas.microsoft.com/office/powerpoint/2010/main" val="19782941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375" y="3749700"/>
            <a:ext cx="1320948" cy="1320948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/>
          <p:nvPr/>
        </p:nvSpPr>
        <p:spPr>
          <a:xfrm>
            <a:off x="1431400" y="4526100"/>
            <a:ext cx="2021400" cy="3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</a:rPr>
              <a:t>© Black Hills Information Security </a:t>
            </a:r>
            <a:endParaRPr sz="6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</a:rPr>
              <a:t>     @BHInfoSecurity</a:t>
            </a:r>
            <a:endParaRPr sz="600">
              <a:solidFill>
                <a:schemeClr val="lt1"/>
              </a:solidFill>
            </a:endParaRPr>
          </a:p>
        </p:txBody>
      </p:sp>
      <p:pic>
        <p:nvPicPr>
          <p:cNvPr id="57" name="Google Shape;57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1825" y="4712550"/>
            <a:ext cx="107624" cy="10762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A7043E6-1715-B248-8ACA-5AA0ED8D4980}"/>
              </a:ext>
            </a:extLst>
          </p:cNvPr>
          <p:cNvSpPr txBox="1"/>
          <p:nvPr/>
        </p:nvSpPr>
        <p:spPr>
          <a:xfrm>
            <a:off x="977611" y="1136680"/>
            <a:ext cx="698101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</a:rPr>
              <a:t>DEMO!</a:t>
            </a:r>
          </a:p>
          <a:p>
            <a:pPr algn="ctr"/>
            <a:r>
              <a:rPr lang="en-US" sz="4400" dirty="0">
                <a:solidFill>
                  <a:schemeClr val="bg1"/>
                </a:solidFill>
              </a:rPr>
              <a:t>Weaponizing </a:t>
            </a:r>
            <a:r>
              <a:rPr lang="en-US" sz="4400" dirty="0" err="1">
                <a:solidFill>
                  <a:schemeClr val="bg1"/>
                </a:solidFill>
              </a:rPr>
              <a:t>Boolang</a:t>
            </a:r>
            <a:r>
              <a:rPr lang="en-US" sz="4400" dirty="0">
                <a:solidFill>
                  <a:schemeClr val="bg1"/>
                </a:solidFill>
              </a:rPr>
              <a:t> scripts in 2 min or less</a:t>
            </a:r>
          </a:p>
        </p:txBody>
      </p:sp>
    </p:spTree>
    <p:extLst>
      <p:ext uri="{BB962C8B-B14F-4D97-AF65-F5344CB8AC3E}">
        <p14:creationId xmlns:p14="http://schemas.microsoft.com/office/powerpoint/2010/main" val="35935982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F4300AF-0136-C049-A204-BD777E02B1D6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75775" y="298695"/>
            <a:ext cx="3881892" cy="3881892"/>
          </a:xfrm>
          <a:prstGeom prst="rect">
            <a:avLst/>
          </a:prstGeom>
          <a:noFill/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BA44158-B439-C24C-8B40-3C9F521FE333}"/>
              </a:ext>
            </a:extLst>
          </p:cNvPr>
          <p:cNvSpPr/>
          <p:nvPr/>
        </p:nvSpPr>
        <p:spPr>
          <a:xfrm>
            <a:off x="1780210" y="4385561"/>
            <a:ext cx="558358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https://</a:t>
            </a:r>
            <a:r>
              <a:rPr lang="en-US" sz="2000" dirty="0" err="1">
                <a:solidFill>
                  <a:schemeClr val="bg1"/>
                </a:solidFill>
              </a:rPr>
              <a:t>github.com</a:t>
            </a:r>
            <a:r>
              <a:rPr lang="en-US" sz="2000" dirty="0">
                <a:solidFill>
                  <a:schemeClr val="bg1"/>
                </a:solidFill>
              </a:rPr>
              <a:t>/byt3bl33d3r/SILENTTRINITY</a:t>
            </a:r>
          </a:p>
        </p:txBody>
      </p:sp>
    </p:spTree>
    <p:extLst>
      <p:ext uri="{BB962C8B-B14F-4D97-AF65-F5344CB8AC3E}">
        <p14:creationId xmlns:p14="http://schemas.microsoft.com/office/powerpoint/2010/main" val="27278253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"/>
          <p:cNvSpPr/>
          <p:nvPr/>
        </p:nvSpPr>
        <p:spPr>
          <a:xfrm>
            <a:off x="0" y="0"/>
            <a:ext cx="9144000" cy="8550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chemeClr val="bg1"/>
                </a:solidFill>
              </a:rPr>
              <a:t>v0.0.1     v0.1.0</a:t>
            </a:r>
            <a:endParaRPr sz="4000" dirty="0">
              <a:solidFill>
                <a:schemeClr val="bg1"/>
              </a:solidFill>
            </a:endParaRPr>
          </a:p>
        </p:txBody>
      </p:sp>
      <p:pic>
        <p:nvPicPr>
          <p:cNvPr id="55" name="Google Shape;55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375" y="3749700"/>
            <a:ext cx="1320948" cy="1320948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/>
          <p:nvPr/>
        </p:nvSpPr>
        <p:spPr>
          <a:xfrm>
            <a:off x="1431400" y="4526100"/>
            <a:ext cx="2021400" cy="3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</a:rPr>
              <a:t>© Black Hills Information Security </a:t>
            </a:r>
            <a:endParaRPr sz="6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</a:rPr>
              <a:t>     @BHInfoSecurity</a:t>
            </a:r>
            <a:endParaRPr sz="600">
              <a:solidFill>
                <a:schemeClr val="lt1"/>
              </a:solidFill>
            </a:endParaRPr>
          </a:p>
        </p:txBody>
      </p:sp>
      <p:pic>
        <p:nvPicPr>
          <p:cNvPr id="57" name="Google Shape;57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1825" y="4712550"/>
            <a:ext cx="107624" cy="1076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3D25E54E-8962-9B48-9BB2-7955D447010A}"/>
              </a:ext>
            </a:extLst>
          </p:cNvPr>
          <p:cNvCxnSpPr>
            <a:cxnSpLocks/>
          </p:cNvCxnSpPr>
          <p:nvPr/>
        </p:nvCxnSpPr>
        <p:spPr>
          <a:xfrm>
            <a:off x="1571223" y="482958"/>
            <a:ext cx="502276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E19BF2D6-8095-FC40-995F-8B2899372C50}"/>
              </a:ext>
            </a:extLst>
          </p:cNvPr>
          <p:cNvSpPr txBox="1"/>
          <p:nvPr/>
        </p:nvSpPr>
        <p:spPr>
          <a:xfrm>
            <a:off x="309093" y="1184069"/>
            <a:ext cx="441745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From </a:t>
            </a:r>
            <a:r>
              <a:rPr lang="en-US" sz="1800" dirty="0" err="1">
                <a:solidFill>
                  <a:schemeClr val="bg1"/>
                </a:solidFill>
              </a:rPr>
              <a:t>Beerware</a:t>
            </a:r>
            <a:r>
              <a:rPr lang="en-US" sz="1800" dirty="0">
                <a:solidFill>
                  <a:schemeClr val="bg1"/>
                </a:solidFill>
              </a:rPr>
              <a:t> to Alpha!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Encrypted C2 </a:t>
            </a:r>
            <a:r>
              <a:rPr lang="en-US" sz="1800" dirty="0" err="1">
                <a:solidFill>
                  <a:schemeClr val="bg1"/>
                </a:solidFill>
              </a:rPr>
              <a:t>comms</a:t>
            </a:r>
            <a:r>
              <a:rPr lang="en-US" sz="1800" dirty="0">
                <a:solidFill>
                  <a:schemeClr val="bg1"/>
                </a:solidFill>
              </a:rPr>
              <a:t> &amp; staging!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800" dirty="0" err="1">
                <a:solidFill>
                  <a:schemeClr val="bg1"/>
                </a:solidFill>
              </a:rPr>
              <a:t>Boolang</a:t>
            </a:r>
            <a:r>
              <a:rPr lang="en-US" sz="1800" dirty="0">
                <a:solidFill>
                  <a:schemeClr val="bg1"/>
                </a:solidFill>
              </a:rPr>
              <a:t> Support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CLI Tab completes all the things!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Customize the check-in interval of the sessions using the sleep command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There’s now a help menu option</a:t>
            </a:r>
          </a:p>
        </p:txBody>
      </p:sp>
    </p:spTree>
    <p:extLst>
      <p:ext uri="{BB962C8B-B14F-4D97-AF65-F5344CB8AC3E}">
        <p14:creationId xmlns:p14="http://schemas.microsoft.com/office/powerpoint/2010/main" val="6087144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"/>
          <p:cNvSpPr/>
          <p:nvPr/>
        </p:nvSpPr>
        <p:spPr>
          <a:xfrm>
            <a:off x="0" y="0"/>
            <a:ext cx="9144000" cy="8550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 err="1">
                <a:solidFill>
                  <a:schemeClr val="bg1"/>
                </a:solidFill>
              </a:rPr>
              <a:t>Whoami</a:t>
            </a:r>
            <a:endParaRPr sz="4000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68B3D3E-DB8C-C24E-8AB9-598146C0604C}"/>
              </a:ext>
            </a:extLst>
          </p:cNvPr>
          <p:cNvSpPr txBox="1"/>
          <p:nvPr/>
        </p:nvSpPr>
        <p:spPr>
          <a:xfrm>
            <a:off x="126123" y="1008899"/>
            <a:ext cx="889175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Marcello (@byt3bl33d3r)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Work for </a:t>
            </a:r>
            <a:r>
              <a:rPr lang="en-US" sz="2000" dirty="0" err="1">
                <a:solidFill>
                  <a:schemeClr val="bg1"/>
                </a:solidFill>
              </a:rPr>
              <a:t>BlackHills</a:t>
            </a:r>
            <a:r>
              <a:rPr lang="en-US" sz="2000" dirty="0">
                <a:solidFill>
                  <a:schemeClr val="bg1"/>
                </a:solidFill>
              </a:rPr>
              <a:t> InfoSec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I got some sparkly pieces of paper (</a:t>
            </a:r>
            <a:r>
              <a:rPr lang="en-US" sz="2000" dirty="0" err="1">
                <a:solidFill>
                  <a:schemeClr val="bg1"/>
                </a:solidFill>
              </a:rPr>
              <a:t>a.k.a</a:t>
            </a:r>
            <a:r>
              <a:rPr lang="en-US" sz="2000" dirty="0">
                <a:solidFill>
                  <a:schemeClr val="bg1"/>
                </a:solidFill>
              </a:rPr>
              <a:t> Certs)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I’ve written some Open-Source stuff over the years</a:t>
            </a:r>
          </a:p>
          <a:p>
            <a:pPr marL="285750" lvl="5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https://</a:t>
            </a:r>
            <a:r>
              <a:rPr lang="en-US" sz="2000" dirty="0" err="1">
                <a:solidFill>
                  <a:schemeClr val="bg1"/>
                </a:solidFill>
              </a:rPr>
              <a:t>www.github.com</a:t>
            </a:r>
            <a:r>
              <a:rPr lang="en-US" sz="2000" dirty="0">
                <a:solidFill>
                  <a:schemeClr val="bg1"/>
                </a:solidFill>
              </a:rPr>
              <a:t>/byt3bl33d3r</a:t>
            </a:r>
          </a:p>
        </p:txBody>
      </p:sp>
      <p:pic>
        <p:nvPicPr>
          <p:cNvPr id="7" name="Google Shape;55;p13">
            <a:extLst>
              <a:ext uri="{FF2B5EF4-FFF2-40B4-BE49-F238E27FC236}">
                <a16:creationId xmlns:a16="http://schemas.microsoft.com/office/drawing/2014/main" id="{6C2AD708-4A25-9D48-8401-69A1391CDBA5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95383" y="2935828"/>
            <a:ext cx="2279598" cy="220767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103423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375" y="3749700"/>
            <a:ext cx="1320948" cy="1320948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/>
          <p:nvPr/>
        </p:nvSpPr>
        <p:spPr>
          <a:xfrm>
            <a:off x="1431400" y="4526100"/>
            <a:ext cx="2021400" cy="3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</a:rPr>
              <a:t>© Black Hills Information Security </a:t>
            </a:r>
            <a:endParaRPr sz="6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</a:rPr>
              <a:t>     @BHInfoSecurity</a:t>
            </a:r>
            <a:endParaRPr sz="600">
              <a:solidFill>
                <a:schemeClr val="lt1"/>
              </a:solidFill>
            </a:endParaRPr>
          </a:p>
        </p:txBody>
      </p:sp>
      <p:pic>
        <p:nvPicPr>
          <p:cNvPr id="57" name="Google Shape;57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1825" y="4712550"/>
            <a:ext cx="107624" cy="10762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A7043E6-1715-B248-8ACA-5AA0ED8D4980}"/>
              </a:ext>
            </a:extLst>
          </p:cNvPr>
          <p:cNvSpPr txBox="1"/>
          <p:nvPr/>
        </p:nvSpPr>
        <p:spPr>
          <a:xfrm>
            <a:off x="997782" y="1802309"/>
            <a:ext cx="69810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</a:rPr>
              <a:t>Detection</a:t>
            </a:r>
          </a:p>
        </p:txBody>
      </p:sp>
    </p:spTree>
    <p:extLst>
      <p:ext uri="{BB962C8B-B14F-4D97-AF65-F5344CB8AC3E}">
        <p14:creationId xmlns:p14="http://schemas.microsoft.com/office/powerpoint/2010/main" val="21435980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"/>
          <p:cNvSpPr/>
          <p:nvPr/>
        </p:nvSpPr>
        <p:spPr>
          <a:xfrm>
            <a:off x="0" y="0"/>
            <a:ext cx="9144000" cy="8550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chemeClr val="bg1"/>
                </a:solidFill>
              </a:rPr>
              <a:t>Detection</a:t>
            </a:r>
            <a:endParaRPr sz="4000" dirty="0">
              <a:solidFill>
                <a:schemeClr val="bg1"/>
              </a:solidFill>
            </a:endParaRPr>
          </a:p>
        </p:txBody>
      </p:sp>
      <p:pic>
        <p:nvPicPr>
          <p:cNvPr id="55" name="Google Shape;55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9470" y="4243424"/>
            <a:ext cx="965925" cy="85500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/>
          <p:nvPr/>
        </p:nvSpPr>
        <p:spPr>
          <a:xfrm>
            <a:off x="1075395" y="4538834"/>
            <a:ext cx="2021400" cy="3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dirty="0">
                <a:solidFill>
                  <a:schemeClr val="lt1"/>
                </a:solidFill>
              </a:rPr>
              <a:t>© Black Hills Information Security </a:t>
            </a:r>
            <a:endParaRPr sz="60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dirty="0">
                <a:solidFill>
                  <a:schemeClr val="lt1"/>
                </a:solidFill>
              </a:rPr>
              <a:t>     @</a:t>
            </a:r>
            <a:r>
              <a:rPr lang="en" sz="600" dirty="0" err="1">
                <a:solidFill>
                  <a:schemeClr val="lt1"/>
                </a:solidFill>
              </a:rPr>
              <a:t>BHInfoSecurity</a:t>
            </a:r>
            <a:endParaRPr sz="600" dirty="0">
              <a:solidFill>
                <a:schemeClr val="lt1"/>
              </a:solidFill>
            </a:endParaRPr>
          </a:p>
        </p:txBody>
      </p:sp>
      <p:pic>
        <p:nvPicPr>
          <p:cNvPr id="57" name="Google Shape;57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41898" y="4730384"/>
            <a:ext cx="107624" cy="107624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19BF2D6-8095-FC40-995F-8B2899372C50}"/>
              </a:ext>
            </a:extLst>
          </p:cNvPr>
          <p:cNvSpPr txBox="1"/>
          <p:nvPr/>
        </p:nvSpPr>
        <p:spPr>
          <a:xfrm>
            <a:off x="309092" y="1184069"/>
            <a:ext cx="8725438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.NET 4.8 has AMSI integration</a:t>
            </a:r>
          </a:p>
          <a:p>
            <a:endParaRPr lang="en-US" sz="1800" dirty="0">
              <a:solidFill>
                <a:schemeClr val="bg1"/>
              </a:solidFill>
            </a:endParaRP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CollectDotNetEvents.ps1 by @</a:t>
            </a:r>
            <a:r>
              <a:rPr lang="en-US" sz="1800" dirty="0" err="1">
                <a:solidFill>
                  <a:schemeClr val="bg1"/>
                </a:solidFill>
              </a:rPr>
              <a:t>mattifestation</a:t>
            </a:r>
            <a:endParaRPr lang="en-US" sz="18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</a:pP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(https://</a:t>
            </a:r>
            <a:r>
              <a:rPr lang="en-US" dirty="0" err="1">
                <a:solidFill>
                  <a:schemeClr val="bg1"/>
                </a:solidFill>
              </a:rPr>
              <a:t>gist.github.com</a:t>
            </a:r>
            <a:r>
              <a:rPr lang="en-US" dirty="0">
                <a:solidFill>
                  <a:schemeClr val="bg1"/>
                </a:solidFill>
              </a:rPr>
              <a:t>/</a:t>
            </a:r>
            <a:r>
              <a:rPr lang="en-US" dirty="0" err="1">
                <a:solidFill>
                  <a:schemeClr val="bg1"/>
                </a:solidFill>
              </a:rPr>
              <a:t>mattifestation</a:t>
            </a:r>
            <a:r>
              <a:rPr lang="en-US" dirty="0">
                <a:solidFill>
                  <a:schemeClr val="bg1"/>
                </a:solidFill>
              </a:rPr>
              <a:t>/444323cb669e4747373833c5529b29fb)</a:t>
            </a:r>
            <a:endParaRPr lang="en-US" sz="1800" dirty="0">
              <a:solidFill>
                <a:schemeClr val="bg1"/>
              </a:solidFill>
            </a:endParaRP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800" dirty="0" err="1">
                <a:solidFill>
                  <a:schemeClr val="bg1"/>
                </a:solidFill>
              </a:rPr>
              <a:t>krabsETW</a:t>
            </a:r>
            <a:r>
              <a:rPr lang="en-US" sz="1800" dirty="0">
                <a:solidFill>
                  <a:schemeClr val="bg1"/>
                </a:solidFill>
              </a:rPr>
              <a:t> (https://github.com/Microsoft/</a:t>
            </a:r>
            <a:r>
              <a:rPr lang="en-US" sz="1800" dirty="0" err="1">
                <a:solidFill>
                  <a:schemeClr val="bg1"/>
                </a:solidFill>
              </a:rPr>
              <a:t>krabsetw</a:t>
            </a:r>
            <a:r>
              <a:rPr lang="en-US" sz="1800" dirty="0">
                <a:solidFill>
                  <a:schemeClr val="bg1"/>
                </a:solidFill>
              </a:rPr>
              <a:t>)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800" dirty="0" err="1">
                <a:solidFill>
                  <a:schemeClr val="bg1"/>
                </a:solidFill>
              </a:rPr>
              <a:t>SilkETW</a:t>
            </a:r>
            <a:r>
              <a:rPr lang="en-US" sz="1800" dirty="0">
                <a:solidFill>
                  <a:schemeClr val="bg1"/>
                </a:solidFill>
              </a:rPr>
              <a:t> (https://github.com/fireeye/SilkETW)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800" dirty="0" err="1">
                <a:solidFill>
                  <a:schemeClr val="bg1"/>
                </a:solidFill>
              </a:rPr>
              <a:t>ModuleMonitor</a:t>
            </a:r>
            <a:r>
              <a:rPr lang="en-US" sz="1800" dirty="0">
                <a:solidFill>
                  <a:schemeClr val="bg1"/>
                </a:solidFill>
              </a:rPr>
              <a:t> (https://</a:t>
            </a:r>
            <a:r>
              <a:rPr lang="en-US" sz="1800" dirty="0" err="1">
                <a:solidFill>
                  <a:schemeClr val="bg1"/>
                </a:solidFill>
              </a:rPr>
              <a:t>github.com</a:t>
            </a:r>
            <a:r>
              <a:rPr lang="en-US" sz="1800" dirty="0">
                <a:solidFill>
                  <a:schemeClr val="bg1"/>
                </a:solidFill>
              </a:rPr>
              <a:t>/</a:t>
            </a:r>
            <a:r>
              <a:rPr lang="en-US" sz="1800" dirty="0" err="1">
                <a:solidFill>
                  <a:schemeClr val="bg1"/>
                </a:solidFill>
              </a:rPr>
              <a:t>TheWover</a:t>
            </a:r>
            <a:r>
              <a:rPr lang="en-US" sz="1800" dirty="0">
                <a:solidFill>
                  <a:schemeClr val="bg1"/>
                </a:solidFill>
              </a:rPr>
              <a:t>/</a:t>
            </a:r>
            <a:r>
              <a:rPr lang="en-US" sz="1800" dirty="0" err="1">
                <a:solidFill>
                  <a:schemeClr val="bg1"/>
                </a:solidFill>
              </a:rPr>
              <a:t>ModuleMonitor</a:t>
            </a:r>
            <a:r>
              <a:rPr lang="en-US" sz="1800" dirty="0">
                <a:solidFill>
                  <a:schemeClr val="bg1"/>
                </a:solidFill>
              </a:rPr>
              <a:t>)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Luke </a:t>
            </a:r>
            <a:r>
              <a:rPr lang="en-US" sz="1600" dirty="0" err="1">
                <a:solidFill>
                  <a:schemeClr val="bg1"/>
                </a:solidFill>
              </a:rPr>
              <a:t>Jenning</a:t>
            </a:r>
            <a:r>
              <a:rPr lang="en-US" sz="1600" dirty="0">
                <a:solidFill>
                  <a:schemeClr val="bg1"/>
                </a:solidFill>
              </a:rPr>
              <a:t> at </a:t>
            </a:r>
            <a:r>
              <a:rPr lang="en-US" sz="1600" dirty="0" err="1">
                <a:solidFill>
                  <a:schemeClr val="bg1"/>
                </a:solidFill>
              </a:rPr>
              <a:t>BlueHat</a:t>
            </a:r>
            <a:r>
              <a:rPr lang="en-US" sz="1600" dirty="0">
                <a:solidFill>
                  <a:schemeClr val="bg1"/>
                </a:solidFill>
              </a:rPr>
              <a:t> v18 || Memory Resident Implants Code injection is alive and well  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https://</a:t>
            </a:r>
            <a:r>
              <a:rPr lang="en-US" sz="1800" dirty="0" err="1">
                <a:solidFill>
                  <a:schemeClr val="bg1"/>
                </a:solidFill>
              </a:rPr>
              <a:t>www.countercept.com</a:t>
            </a:r>
            <a:r>
              <a:rPr lang="en-US" sz="1800" dirty="0">
                <a:solidFill>
                  <a:schemeClr val="bg1"/>
                </a:solidFill>
              </a:rPr>
              <a:t>/blog/hunting-for-</a:t>
            </a:r>
            <a:r>
              <a:rPr lang="en-US" sz="1800" dirty="0" err="1">
                <a:solidFill>
                  <a:schemeClr val="bg1"/>
                </a:solidFill>
              </a:rPr>
              <a:t>silenttrinity</a:t>
            </a:r>
            <a:r>
              <a:rPr lang="en-US" sz="1800" dirty="0">
                <a:solidFill>
                  <a:schemeClr val="bg1"/>
                </a:solidFill>
              </a:rPr>
              <a:t>/</a:t>
            </a:r>
          </a:p>
          <a:p>
            <a:endParaRPr lang="en-US" sz="1800" dirty="0">
              <a:solidFill>
                <a:schemeClr val="bg1"/>
              </a:solidFill>
            </a:endParaRPr>
          </a:p>
          <a:p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DDDDD94-FF70-2E49-B559-199AA2EFA789}"/>
              </a:ext>
            </a:extLst>
          </p:cNvPr>
          <p:cNvSpPr txBox="1"/>
          <p:nvPr/>
        </p:nvSpPr>
        <p:spPr>
          <a:xfrm>
            <a:off x="6639061" y="1123106"/>
            <a:ext cx="229243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Thank you Ryan Cobb! 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</a:rPr>
              <a:t>@cobbr_io</a:t>
            </a:r>
          </a:p>
        </p:txBody>
      </p:sp>
    </p:spTree>
    <p:extLst>
      <p:ext uri="{BB962C8B-B14F-4D97-AF65-F5344CB8AC3E}">
        <p14:creationId xmlns:p14="http://schemas.microsoft.com/office/powerpoint/2010/main" val="2654603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"/>
          <p:cNvSpPr/>
          <p:nvPr/>
        </p:nvSpPr>
        <p:spPr>
          <a:xfrm>
            <a:off x="0" y="0"/>
            <a:ext cx="9144000" cy="8550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chemeClr val="bg1"/>
                </a:solidFill>
              </a:rPr>
              <a:t>Detection</a:t>
            </a:r>
            <a:endParaRPr sz="4000" dirty="0">
              <a:solidFill>
                <a:schemeClr val="bg1"/>
              </a:solidFill>
            </a:endParaRPr>
          </a:p>
        </p:txBody>
      </p:sp>
      <p:pic>
        <p:nvPicPr>
          <p:cNvPr id="55" name="Google Shape;55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375" y="4188758"/>
            <a:ext cx="934666" cy="881889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/>
          <p:nvPr/>
        </p:nvSpPr>
        <p:spPr>
          <a:xfrm>
            <a:off x="1041875" y="4710376"/>
            <a:ext cx="2021400" cy="3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dirty="0">
                <a:solidFill>
                  <a:schemeClr val="lt1"/>
                </a:solidFill>
              </a:rPr>
              <a:t>© Black Hills Information Security </a:t>
            </a:r>
            <a:endParaRPr sz="60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dirty="0">
                <a:solidFill>
                  <a:schemeClr val="lt1"/>
                </a:solidFill>
              </a:rPr>
              <a:t>     @</a:t>
            </a:r>
            <a:r>
              <a:rPr lang="en" sz="600" dirty="0" err="1">
                <a:solidFill>
                  <a:schemeClr val="lt1"/>
                </a:solidFill>
              </a:rPr>
              <a:t>BHInfoSecurity</a:t>
            </a:r>
            <a:endParaRPr sz="600" dirty="0">
              <a:solidFill>
                <a:schemeClr val="lt1"/>
              </a:solidFill>
            </a:endParaRPr>
          </a:p>
        </p:txBody>
      </p:sp>
      <p:pic>
        <p:nvPicPr>
          <p:cNvPr id="57" name="Google Shape;57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32300" y="4896826"/>
            <a:ext cx="107624" cy="107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781EA3F-9B83-224A-B78B-7FBC511B53F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523"/>
          <a:stretch/>
        </p:blipFill>
        <p:spPr>
          <a:xfrm>
            <a:off x="1261414" y="1095118"/>
            <a:ext cx="6069885" cy="324828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D16CECF-2B86-B24D-A5EB-5ACE6C10701D}"/>
              </a:ext>
            </a:extLst>
          </p:cNvPr>
          <p:cNvSpPr/>
          <p:nvPr/>
        </p:nvSpPr>
        <p:spPr>
          <a:xfrm>
            <a:off x="1532965" y="1528312"/>
            <a:ext cx="2265829" cy="55598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1402711-39C4-E241-AFA1-3C34F6F3CC24}"/>
              </a:ext>
            </a:extLst>
          </p:cNvPr>
          <p:cNvCxnSpPr/>
          <p:nvPr/>
        </p:nvCxnSpPr>
        <p:spPr>
          <a:xfrm flipH="1">
            <a:off x="3905923" y="1767478"/>
            <a:ext cx="463639" cy="6861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6BEFAB5-A190-F648-95F4-C94360B17771}"/>
              </a:ext>
            </a:extLst>
          </p:cNvPr>
          <p:cNvSpPr txBox="1"/>
          <p:nvPr/>
        </p:nvSpPr>
        <p:spPr>
          <a:xfrm>
            <a:off x="4369562" y="1613589"/>
            <a:ext cx="1632408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No image backing</a:t>
            </a:r>
          </a:p>
        </p:txBody>
      </p:sp>
    </p:spTree>
    <p:extLst>
      <p:ext uri="{BB962C8B-B14F-4D97-AF65-F5344CB8AC3E}">
        <p14:creationId xmlns:p14="http://schemas.microsoft.com/office/powerpoint/2010/main" val="14529638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"/>
          <p:cNvSpPr/>
          <p:nvPr/>
        </p:nvSpPr>
        <p:spPr>
          <a:xfrm>
            <a:off x="0" y="0"/>
            <a:ext cx="9144000" cy="8550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chemeClr val="bg1"/>
                </a:solidFill>
              </a:rPr>
              <a:t>Coming Soon! (v0.2.0)</a:t>
            </a:r>
            <a:endParaRPr sz="4000" dirty="0">
              <a:solidFill>
                <a:schemeClr val="bg1"/>
              </a:solidFill>
            </a:endParaRPr>
          </a:p>
        </p:txBody>
      </p:sp>
      <p:pic>
        <p:nvPicPr>
          <p:cNvPr id="55" name="Google Shape;55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375" y="3749700"/>
            <a:ext cx="1320948" cy="1320948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/>
          <p:nvPr/>
        </p:nvSpPr>
        <p:spPr>
          <a:xfrm>
            <a:off x="1431400" y="4526100"/>
            <a:ext cx="2021400" cy="3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</a:rPr>
              <a:t>© Black Hills Information Security </a:t>
            </a:r>
            <a:endParaRPr sz="6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</a:rPr>
              <a:t>     @BHInfoSecurity</a:t>
            </a:r>
            <a:endParaRPr sz="600">
              <a:solidFill>
                <a:schemeClr val="lt1"/>
              </a:solidFill>
            </a:endParaRPr>
          </a:p>
        </p:txBody>
      </p:sp>
      <p:pic>
        <p:nvPicPr>
          <p:cNvPr id="57" name="Google Shape;57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1825" y="4712550"/>
            <a:ext cx="107624" cy="10762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1C16A38-0CB4-7B4B-9DCC-34504E2EA2BB}"/>
              </a:ext>
            </a:extLst>
          </p:cNvPr>
          <p:cNvSpPr txBox="1"/>
          <p:nvPr/>
        </p:nvSpPr>
        <p:spPr>
          <a:xfrm>
            <a:off x="582029" y="1032870"/>
            <a:ext cx="816008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Complete rewrite to have a </a:t>
            </a:r>
            <a:r>
              <a:rPr lang="en-US" sz="2000" dirty="0" err="1">
                <a:solidFill>
                  <a:schemeClr val="bg1"/>
                </a:solidFill>
              </a:rPr>
              <a:t>teamserver</a:t>
            </a:r>
            <a:r>
              <a:rPr lang="en-US" sz="2000" dirty="0">
                <a:solidFill>
                  <a:schemeClr val="bg1"/>
                </a:solidFill>
              </a:rPr>
              <a:t> architecture (ala </a:t>
            </a:r>
            <a:r>
              <a:rPr lang="en-US" sz="2000" dirty="0" err="1">
                <a:solidFill>
                  <a:schemeClr val="bg1"/>
                </a:solidFill>
              </a:rPr>
              <a:t>CStrike</a:t>
            </a:r>
            <a:r>
              <a:rPr lang="en-US" sz="2000" dirty="0">
                <a:solidFill>
                  <a:schemeClr val="bg1"/>
                </a:solidFill>
              </a:rPr>
              <a:t>)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A lot more </a:t>
            </a:r>
            <a:r>
              <a:rPr lang="en-US" sz="2000" dirty="0" err="1">
                <a:solidFill>
                  <a:schemeClr val="bg1"/>
                </a:solidFill>
              </a:rPr>
              <a:t>comms</a:t>
            </a:r>
            <a:r>
              <a:rPr lang="en-US" sz="2000" dirty="0">
                <a:solidFill>
                  <a:schemeClr val="bg1"/>
                </a:solidFill>
              </a:rPr>
              <a:t> (already have </a:t>
            </a:r>
            <a:r>
              <a:rPr lang="en-US" sz="2000" dirty="0" err="1">
                <a:solidFill>
                  <a:schemeClr val="bg1"/>
                </a:solidFill>
              </a:rPr>
              <a:t>DoH</a:t>
            </a:r>
            <a:r>
              <a:rPr lang="en-US" sz="2000" dirty="0">
                <a:solidFill>
                  <a:schemeClr val="bg1"/>
                </a:solidFill>
              </a:rPr>
              <a:t> &amp; WMI somewhat working)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Long Term Goal: </a:t>
            </a:r>
            <a:r>
              <a:rPr lang="en-US" sz="2000" dirty="0" err="1">
                <a:solidFill>
                  <a:schemeClr val="bg1"/>
                </a:solidFill>
              </a:rPr>
              <a:t>CrackMapExec</a:t>
            </a:r>
            <a:r>
              <a:rPr lang="en-US" sz="2000" dirty="0">
                <a:solidFill>
                  <a:schemeClr val="bg1"/>
                </a:solidFill>
              </a:rPr>
              <a:t>,  Red Baron Integration, external c2 tool compatibility (Empire, Metasploit etc...), support for </a:t>
            </a:r>
            <a:r>
              <a:rPr lang="en-US" sz="2000" dirty="0" err="1">
                <a:solidFill>
                  <a:schemeClr val="bg1"/>
                </a:solidFill>
              </a:rPr>
              <a:t>moar</a:t>
            </a:r>
            <a:r>
              <a:rPr lang="en-US" sz="2000" dirty="0">
                <a:solidFill>
                  <a:schemeClr val="bg1"/>
                </a:solidFill>
              </a:rPr>
              <a:t> languages !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  <a:p>
            <a:pPr marL="285750" lvl="1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59170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375" y="3749700"/>
            <a:ext cx="1320948" cy="1320948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/>
          <p:nvPr/>
        </p:nvSpPr>
        <p:spPr>
          <a:xfrm>
            <a:off x="1431400" y="4526100"/>
            <a:ext cx="2021400" cy="3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</a:rPr>
              <a:t>© Black Hills Information Security </a:t>
            </a:r>
            <a:endParaRPr sz="6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</a:rPr>
              <a:t>     @BHInfoSecurity</a:t>
            </a:r>
            <a:endParaRPr sz="600">
              <a:solidFill>
                <a:schemeClr val="lt1"/>
              </a:solidFill>
            </a:endParaRPr>
          </a:p>
        </p:txBody>
      </p:sp>
      <p:pic>
        <p:nvPicPr>
          <p:cNvPr id="57" name="Google Shape;57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1825" y="4712550"/>
            <a:ext cx="107624" cy="10762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A7043E6-1715-B248-8ACA-5AA0ED8D4980}"/>
              </a:ext>
            </a:extLst>
          </p:cNvPr>
          <p:cNvSpPr txBox="1"/>
          <p:nvPr/>
        </p:nvSpPr>
        <p:spPr>
          <a:xfrm>
            <a:off x="997782" y="1802309"/>
            <a:ext cx="69810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</a:rPr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26805661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394" y="4222336"/>
            <a:ext cx="805250" cy="921164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/>
          <p:nvPr/>
        </p:nvSpPr>
        <p:spPr>
          <a:xfrm>
            <a:off x="857644" y="4760400"/>
            <a:ext cx="2021400" cy="3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dirty="0">
                <a:solidFill>
                  <a:schemeClr val="lt1"/>
                </a:solidFill>
              </a:rPr>
              <a:t>© Black </a:t>
            </a:r>
            <a:r>
              <a:rPr lang="en" sz="600" dirty="0" err="1">
                <a:solidFill>
                  <a:schemeClr val="lt1"/>
                </a:solidFill>
              </a:rPr>
              <a:t>Hils</a:t>
            </a:r>
            <a:r>
              <a:rPr lang="en" sz="600" dirty="0">
                <a:solidFill>
                  <a:schemeClr val="lt1"/>
                </a:solidFill>
              </a:rPr>
              <a:t> Information Security </a:t>
            </a:r>
            <a:endParaRPr sz="60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dirty="0">
                <a:solidFill>
                  <a:schemeClr val="lt1"/>
                </a:solidFill>
              </a:rPr>
              <a:t>     @</a:t>
            </a:r>
            <a:r>
              <a:rPr lang="en" sz="600" dirty="0" err="1">
                <a:solidFill>
                  <a:schemeClr val="lt1"/>
                </a:solidFill>
              </a:rPr>
              <a:t>BHInfoSecurity</a:t>
            </a:r>
            <a:endParaRPr sz="600" dirty="0">
              <a:solidFill>
                <a:schemeClr val="lt1"/>
              </a:solidFill>
            </a:endParaRPr>
          </a:p>
        </p:txBody>
      </p:sp>
      <p:pic>
        <p:nvPicPr>
          <p:cNvPr id="57" name="Google Shape;57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26193" y="4951950"/>
            <a:ext cx="107624" cy="10762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C3DCDA7-2E1C-BC4A-A815-8139CA4ADDC1}"/>
              </a:ext>
            </a:extLst>
          </p:cNvPr>
          <p:cNvSpPr txBox="1"/>
          <p:nvPr/>
        </p:nvSpPr>
        <p:spPr>
          <a:xfrm>
            <a:off x="508715" y="473414"/>
            <a:ext cx="647163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Marcello (@byt3bl33d3r)</a:t>
            </a:r>
          </a:p>
          <a:p>
            <a:r>
              <a:rPr lang="en-US" sz="2400" dirty="0">
                <a:solidFill>
                  <a:schemeClr val="bg1"/>
                </a:solidFill>
              </a:rPr>
              <a:t>https://github.com/byt3bl33d3r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@</a:t>
            </a:r>
            <a:r>
              <a:rPr lang="en-US" sz="2400" dirty="0" err="1">
                <a:solidFill>
                  <a:schemeClr val="bg1"/>
                </a:solidFill>
              </a:rPr>
              <a:t>BHinfoSecurity</a:t>
            </a:r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https://</a:t>
            </a:r>
            <a:r>
              <a:rPr lang="en-US" sz="2400" dirty="0" err="1">
                <a:solidFill>
                  <a:schemeClr val="bg1"/>
                </a:solidFill>
              </a:rPr>
              <a:t>www.blackhillsinfosec.com</a:t>
            </a:r>
            <a:r>
              <a:rPr lang="en-US" sz="2400" dirty="0">
                <a:solidFill>
                  <a:schemeClr val="bg1"/>
                </a:solidFill>
              </a:rPr>
              <a:t>/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37711CC-C749-444C-AC5E-52F5C648FAD0}"/>
              </a:ext>
            </a:extLst>
          </p:cNvPr>
          <p:cNvSpPr/>
          <p:nvPr/>
        </p:nvSpPr>
        <p:spPr>
          <a:xfrm>
            <a:off x="1803970" y="2663441"/>
            <a:ext cx="558358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SILETTRINITY code is here:</a:t>
            </a:r>
          </a:p>
          <a:p>
            <a:r>
              <a:rPr lang="en-US" sz="2000" dirty="0">
                <a:solidFill>
                  <a:schemeClr val="bg1"/>
                </a:solidFill>
              </a:rPr>
              <a:t>https://</a:t>
            </a:r>
            <a:r>
              <a:rPr lang="en-US" sz="2000" dirty="0" err="1">
                <a:solidFill>
                  <a:schemeClr val="bg1"/>
                </a:solidFill>
              </a:rPr>
              <a:t>github.com</a:t>
            </a:r>
            <a:r>
              <a:rPr lang="en-US" sz="2000" dirty="0">
                <a:solidFill>
                  <a:schemeClr val="bg1"/>
                </a:solidFill>
              </a:rPr>
              <a:t>/byt3bl33d3r/SILENTTRINITY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1A27AC1-151A-E34C-A234-7F2151F1F857}"/>
              </a:ext>
            </a:extLst>
          </p:cNvPr>
          <p:cNvSpPr/>
          <p:nvPr/>
        </p:nvSpPr>
        <p:spPr>
          <a:xfrm>
            <a:off x="1954652" y="3555448"/>
            <a:ext cx="528221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Embedded Payload Code:</a:t>
            </a:r>
          </a:p>
          <a:p>
            <a:r>
              <a:rPr lang="en-US" sz="2000" dirty="0">
                <a:solidFill>
                  <a:schemeClr val="bg1"/>
                </a:solidFill>
              </a:rPr>
              <a:t>https://</a:t>
            </a:r>
            <a:r>
              <a:rPr lang="en-US" sz="2000" dirty="0" err="1">
                <a:solidFill>
                  <a:schemeClr val="bg1"/>
                </a:solidFill>
              </a:rPr>
              <a:t>github.com</a:t>
            </a:r>
            <a:r>
              <a:rPr lang="en-US" sz="2000" dirty="0">
                <a:solidFill>
                  <a:schemeClr val="bg1"/>
                </a:solidFill>
              </a:rPr>
              <a:t>/byt3bl33d3r/</a:t>
            </a:r>
            <a:r>
              <a:rPr lang="en-US" sz="2000" dirty="0" err="1">
                <a:solidFill>
                  <a:schemeClr val="bg1"/>
                </a:solidFill>
              </a:rPr>
              <a:t>OffensiveDLR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61190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"/>
          <p:cNvSpPr/>
          <p:nvPr/>
        </p:nvSpPr>
        <p:spPr>
          <a:xfrm>
            <a:off x="0" y="0"/>
            <a:ext cx="9144000" cy="8550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chemeClr val="bg1"/>
                </a:solidFill>
              </a:rPr>
              <a:t>Motivation</a:t>
            </a:r>
            <a:endParaRPr sz="4000" dirty="0">
              <a:solidFill>
                <a:schemeClr val="bg1"/>
              </a:solidFill>
            </a:endParaRPr>
          </a:p>
        </p:txBody>
      </p:sp>
      <p:pic>
        <p:nvPicPr>
          <p:cNvPr id="55" name="Google Shape;55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375" y="4328724"/>
            <a:ext cx="732960" cy="741924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/>
          <p:nvPr/>
        </p:nvSpPr>
        <p:spPr>
          <a:xfrm>
            <a:off x="867335" y="4687548"/>
            <a:ext cx="2021400" cy="3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</a:rPr>
              <a:t>© Black Hills Information Security </a:t>
            </a:r>
            <a:endParaRPr sz="6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</a:rPr>
              <a:t>     @BHInfoSecurity</a:t>
            </a:r>
            <a:endParaRPr sz="600">
              <a:solidFill>
                <a:schemeClr val="lt1"/>
              </a:solidFill>
            </a:endParaRPr>
          </a:p>
        </p:txBody>
      </p:sp>
      <p:pic>
        <p:nvPicPr>
          <p:cNvPr id="57" name="Google Shape;57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57760" y="4873998"/>
            <a:ext cx="107624" cy="10762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E7107DD-91DF-B042-BD8F-87B551E1CF12}"/>
              </a:ext>
            </a:extLst>
          </p:cNvPr>
          <p:cNvSpPr txBox="1"/>
          <p:nvPr/>
        </p:nvSpPr>
        <p:spPr>
          <a:xfrm>
            <a:off x="255494" y="1253034"/>
            <a:ext cx="837209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bg1"/>
              </a:buClr>
              <a:buFont typeface="+mj-lt"/>
              <a:buAutoNum type="arabicPeriod"/>
            </a:pPr>
            <a:r>
              <a:rPr lang="en-US" sz="2400" dirty="0">
                <a:solidFill>
                  <a:schemeClr val="bg1"/>
                </a:solidFill>
              </a:rPr>
              <a:t>Offensive PowerShell tradecraft == Zombie</a:t>
            </a:r>
          </a:p>
          <a:p>
            <a:pPr marL="342900" indent="-342900">
              <a:buClr>
                <a:schemeClr val="bg1"/>
              </a:buClr>
              <a:buFont typeface="+mj-lt"/>
              <a:buAutoNum type="arabicPeriod"/>
            </a:pPr>
            <a:r>
              <a:rPr lang="en-US" sz="2400" dirty="0">
                <a:solidFill>
                  <a:schemeClr val="bg1"/>
                </a:solidFill>
              </a:rPr>
              <a:t>C# tooling migrations has operational disadvantages</a:t>
            </a:r>
          </a:p>
          <a:p>
            <a:pPr marL="342900" indent="-342900">
              <a:buClr>
                <a:schemeClr val="bg1"/>
              </a:buClr>
              <a:buFont typeface="+mj-lt"/>
              <a:buAutoNum type="arabicPeriod"/>
            </a:pPr>
            <a:r>
              <a:rPr lang="en-US" sz="2400" dirty="0">
                <a:solidFill>
                  <a:schemeClr val="bg1"/>
                </a:solidFill>
              </a:rPr>
              <a:t>Red Teams ❤️ dynamic/scripting languages</a:t>
            </a:r>
          </a:p>
          <a:p>
            <a:pPr marL="342900" indent="-342900">
              <a:buClr>
                <a:schemeClr val="bg1"/>
              </a:buClr>
              <a:buFont typeface="+mj-lt"/>
              <a:buAutoNum type="arabicPeriod"/>
            </a:pPr>
            <a:r>
              <a:rPr lang="en-US" sz="2400" dirty="0">
                <a:solidFill>
                  <a:schemeClr val="bg1"/>
                </a:solidFill>
              </a:rPr>
              <a:t>I like developing ”weird” tools &amp; tradecraft</a:t>
            </a:r>
          </a:p>
          <a:p>
            <a:pPr marL="342900" indent="-342900">
              <a:buClr>
                <a:schemeClr val="bg1"/>
              </a:buClr>
              <a:buFont typeface="+mj-lt"/>
              <a:buAutoNum type="arabicPeriod"/>
            </a:pPr>
            <a:endParaRPr lang="en-US" sz="2400" dirty="0">
              <a:solidFill>
                <a:schemeClr val="bg1"/>
              </a:solidFill>
            </a:endParaRPr>
          </a:p>
          <a:p>
            <a:pPr marL="342900" indent="-342900">
              <a:buClr>
                <a:schemeClr val="bg1"/>
              </a:buClr>
              <a:buFont typeface="+mj-lt"/>
              <a:buAutoNum type="arabicPeriod"/>
            </a:pPr>
            <a:endParaRPr lang="en-US" sz="2400" dirty="0">
              <a:solidFill>
                <a:schemeClr val="bg1"/>
              </a:solidFill>
            </a:endParaRPr>
          </a:p>
          <a:p>
            <a:pPr algn="ctr">
              <a:buClr>
                <a:schemeClr val="bg1"/>
              </a:buClr>
            </a:pPr>
            <a:r>
              <a:rPr lang="en-US" sz="2400" i="1" dirty="0">
                <a:solidFill>
                  <a:schemeClr val="bg1"/>
                </a:solidFill>
              </a:rPr>
              <a:t>”The weirder you get the harder you are to detect”</a:t>
            </a:r>
          </a:p>
        </p:txBody>
      </p:sp>
    </p:spTree>
    <p:extLst>
      <p:ext uri="{BB962C8B-B14F-4D97-AF65-F5344CB8AC3E}">
        <p14:creationId xmlns:p14="http://schemas.microsoft.com/office/powerpoint/2010/main" val="41756346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375" y="3749700"/>
            <a:ext cx="1320948" cy="1320948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/>
          <p:nvPr/>
        </p:nvSpPr>
        <p:spPr>
          <a:xfrm>
            <a:off x="1431400" y="4526100"/>
            <a:ext cx="2021400" cy="3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</a:rPr>
              <a:t>© Black Hills Information Security </a:t>
            </a:r>
            <a:endParaRPr sz="6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</a:rPr>
              <a:t>     @BHInfoSecurity</a:t>
            </a:r>
            <a:endParaRPr sz="600">
              <a:solidFill>
                <a:schemeClr val="lt1"/>
              </a:solidFill>
            </a:endParaRPr>
          </a:p>
        </p:txBody>
      </p:sp>
      <p:pic>
        <p:nvPicPr>
          <p:cNvPr id="57" name="Google Shape;57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1825" y="4712550"/>
            <a:ext cx="107624" cy="10762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A7043E6-1715-B248-8ACA-5AA0ED8D4980}"/>
              </a:ext>
            </a:extLst>
          </p:cNvPr>
          <p:cNvSpPr txBox="1"/>
          <p:nvPr/>
        </p:nvSpPr>
        <p:spPr>
          <a:xfrm>
            <a:off x="1431400" y="1863864"/>
            <a:ext cx="69810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WTH is a .NET Assembly?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5366650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"/>
          <p:cNvSpPr/>
          <p:nvPr/>
        </p:nvSpPr>
        <p:spPr>
          <a:xfrm>
            <a:off x="0" y="0"/>
            <a:ext cx="9144000" cy="8550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chemeClr val="bg1"/>
                </a:solidFill>
              </a:rPr>
              <a:t>WTH is a .NET Assembly?</a:t>
            </a:r>
            <a:endParaRPr sz="4000" dirty="0">
              <a:solidFill>
                <a:schemeClr val="bg1"/>
              </a:solidFill>
            </a:endParaRPr>
          </a:p>
        </p:txBody>
      </p:sp>
      <p:pic>
        <p:nvPicPr>
          <p:cNvPr id="55" name="Google Shape;55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375" y="3749700"/>
            <a:ext cx="1320948" cy="1320948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/>
          <p:nvPr/>
        </p:nvSpPr>
        <p:spPr>
          <a:xfrm>
            <a:off x="1431400" y="4526100"/>
            <a:ext cx="2021400" cy="3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</a:rPr>
              <a:t>© Black Hills Information Security </a:t>
            </a:r>
            <a:endParaRPr sz="6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</a:rPr>
              <a:t>     @BHInfoSecurity</a:t>
            </a:r>
            <a:endParaRPr sz="600">
              <a:solidFill>
                <a:schemeClr val="lt1"/>
              </a:solidFill>
            </a:endParaRPr>
          </a:p>
        </p:txBody>
      </p:sp>
      <p:pic>
        <p:nvPicPr>
          <p:cNvPr id="57" name="Google Shape;57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1825" y="4712550"/>
            <a:ext cx="107624" cy="107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3DE380E-B468-6246-8828-E50B4AEC81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5862" y="1789762"/>
            <a:ext cx="1839128" cy="183912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E4252D0-816D-444B-BE97-7DE7544FC4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90041" y="1172662"/>
            <a:ext cx="917475" cy="9174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1DD12EA-5684-FB4E-90CB-B84BAD69FC7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91229" y="3275511"/>
            <a:ext cx="1115097" cy="1115097"/>
          </a:xfrm>
          <a:prstGeom prst="rect">
            <a:avLst/>
          </a:prstGeom>
        </p:spPr>
      </p:pic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5C46914E-D4E7-9F45-ABF3-FCECB175739B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2164990" y="1631400"/>
            <a:ext cx="1826241" cy="1077926"/>
          </a:xfrm>
          <a:prstGeom prst="bentConnector3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22E3119E-0135-2847-B128-897C82BF2580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2164990" y="2709326"/>
            <a:ext cx="1826241" cy="1217683"/>
          </a:xfrm>
          <a:prstGeom prst="bentConnector3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6016C923-FCAF-E246-B577-744288D98F8F}"/>
              </a:ext>
            </a:extLst>
          </p:cNvPr>
          <p:cNvSpPr txBox="1"/>
          <p:nvPr/>
        </p:nvSpPr>
        <p:spPr>
          <a:xfrm>
            <a:off x="5661329" y="2321404"/>
            <a:ext cx="30692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Both .NET assemblies ! </a:t>
            </a:r>
          </a:p>
        </p:txBody>
      </p:sp>
    </p:spTree>
    <p:extLst>
      <p:ext uri="{BB962C8B-B14F-4D97-AF65-F5344CB8AC3E}">
        <p14:creationId xmlns:p14="http://schemas.microsoft.com/office/powerpoint/2010/main" val="1094645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"/>
          <p:cNvSpPr/>
          <p:nvPr/>
        </p:nvSpPr>
        <p:spPr>
          <a:xfrm>
            <a:off x="0" y="0"/>
            <a:ext cx="9144000" cy="8550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chemeClr val="bg1"/>
                </a:solidFill>
              </a:rPr>
              <a:t>WTH is a .NET Assembly?</a:t>
            </a:r>
            <a:endParaRPr sz="4000" dirty="0">
              <a:solidFill>
                <a:schemeClr val="bg1"/>
              </a:solidFill>
            </a:endParaRPr>
          </a:p>
        </p:txBody>
      </p:sp>
      <p:pic>
        <p:nvPicPr>
          <p:cNvPr id="55" name="Google Shape;55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375" y="3749700"/>
            <a:ext cx="1320948" cy="1320948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/>
          <p:nvPr/>
        </p:nvSpPr>
        <p:spPr>
          <a:xfrm>
            <a:off x="1431400" y="4526100"/>
            <a:ext cx="2021400" cy="3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</a:rPr>
              <a:t>© Black Hills Information Security </a:t>
            </a:r>
            <a:endParaRPr sz="6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</a:rPr>
              <a:t>     @BHInfoSecurity</a:t>
            </a:r>
            <a:endParaRPr sz="600">
              <a:solidFill>
                <a:schemeClr val="lt1"/>
              </a:solidFill>
            </a:endParaRPr>
          </a:p>
        </p:txBody>
      </p:sp>
      <p:pic>
        <p:nvPicPr>
          <p:cNvPr id="57" name="Google Shape;57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1825" y="4712550"/>
            <a:ext cx="107624" cy="10762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020B71F-18E0-0B45-8649-3A73BFBEF6AC}"/>
              </a:ext>
            </a:extLst>
          </p:cNvPr>
          <p:cNvSpPr txBox="1"/>
          <p:nvPr/>
        </p:nvSpPr>
        <p:spPr>
          <a:xfrm>
            <a:off x="516836" y="2248584"/>
            <a:ext cx="83409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.NET assemblies != Native EXEs/DLLs</a:t>
            </a:r>
          </a:p>
        </p:txBody>
      </p:sp>
    </p:spTree>
    <p:extLst>
      <p:ext uri="{BB962C8B-B14F-4D97-AF65-F5344CB8AC3E}">
        <p14:creationId xmlns:p14="http://schemas.microsoft.com/office/powerpoint/2010/main" val="20818102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375" y="3749700"/>
            <a:ext cx="1320948" cy="1320948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/>
          <p:nvPr/>
        </p:nvSpPr>
        <p:spPr>
          <a:xfrm>
            <a:off x="1431400" y="4526100"/>
            <a:ext cx="2021400" cy="3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</a:rPr>
              <a:t>© Black Hills Information Security </a:t>
            </a:r>
            <a:endParaRPr sz="6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</a:rPr>
              <a:t>     @BHInfoSecurity</a:t>
            </a:r>
            <a:endParaRPr sz="600">
              <a:solidFill>
                <a:schemeClr val="lt1"/>
              </a:solidFill>
            </a:endParaRPr>
          </a:p>
        </p:txBody>
      </p:sp>
      <p:pic>
        <p:nvPicPr>
          <p:cNvPr id="57" name="Google Shape;57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1825" y="4712550"/>
            <a:ext cx="107624" cy="10762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A7043E6-1715-B248-8ACA-5AA0ED8D4980}"/>
              </a:ext>
            </a:extLst>
          </p:cNvPr>
          <p:cNvSpPr txBox="1"/>
          <p:nvPr/>
        </p:nvSpPr>
        <p:spPr>
          <a:xfrm>
            <a:off x="933575" y="1914612"/>
            <a:ext cx="69810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</a:rPr>
              <a:t>.NET Languages</a:t>
            </a:r>
          </a:p>
        </p:txBody>
      </p:sp>
    </p:spTree>
    <p:extLst>
      <p:ext uri="{BB962C8B-B14F-4D97-AF65-F5344CB8AC3E}">
        <p14:creationId xmlns:p14="http://schemas.microsoft.com/office/powerpoint/2010/main" val="7890411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"/>
          <p:cNvSpPr/>
          <p:nvPr/>
        </p:nvSpPr>
        <p:spPr>
          <a:xfrm>
            <a:off x="0" y="0"/>
            <a:ext cx="9144000" cy="8550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chemeClr val="bg1"/>
                </a:solidFill>
              </a:rPr>
              <a:t>.NET Languages</a:t>
            </a:r>
            <a:endParaRPr sz="4000" dirty="0">
              <a:solidFill>
                <a:schemeClr val="bg1"/>
              </a:solidFill>
            </a:endParaRPr>
          </a:p>
        </p:txBody>
      </p:sp>
      <p:pic>
        <p:nvPicPr>
          <p:cNvPr id="55" name="Google Shape;55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002" y="4189975"/>
            <a:ext cx="958544" cy="1034728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/>
          <p:nvPr/>
        </p:nvSpPr>
        <p:spPr>
          <a:xfrm>
            <a:off x="911445" y="4760400"/>
            <a:ext cx="1320952" cy="335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dirty="0">
                <a:solidFill>
                  <a:schemeClr val="lt1"/>
                </a:solidFill>
              </a:rPr>
              <a:t>© Black Hills Information Security </a:t>
            </a:r>
            <a:endParaRPr sz="60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dirty="0">
                <a:solidFill>
                  <a:schemeClr val="lt1"/>
                </a:solidFill>
              </a:rPr>
              <a:t>     @</a:t>
            </a:r>
            <a:r>
              <a:rPr lang="en" sz="600" dirty="0" err="1">
                <a:solidFill>
                  <a:schemeClr val="lt1"/>
                </a:solidFill>
              </a:rPr>
              <a:t>BHInfoSecurity</a:t>
            </a:r>
            <a:endParaRPr sz="600" dirty="0">
              <a:solidFill>
                <a:schemeClr val="lt1"/>
              </a:solidFill>
            </a:endParaRPr>
          </a:p>
        </p:txBody>
      </p:sp>
      <p:pic>
        <p:nvPicPr>
          <p:cNvPr id="57" name="Google Shape;57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82951" y="4942334"/>
            <a:ext cx="107624" cy="107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E4B3970-6A13-EF4B-9165-1C2644460A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94243" y="2110791"/>
            <a:ext cx="2755513" cy="12717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02000B5-7772-BE48-AFB4-D9E184F156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08326" y="939226"/>
            <a:ext cx="1211693" cy="121169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C260F68-A6B9-1342-9942-463EB8CA21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8767" y="2376678"/>
            <a:ext cx="1043856" cy="10438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D7C40F7-49FC-664C-8F9A-ACF18CD59BBA}"/>
              </a:ext>
            </a:extLst>
          </p:cNvPr>
          <p:cNvSpPr txBox="1"/>
          <p:nvPr/>
        </p:nvSpPr>
        <p:spPr>
          <a:xfrm>
            <a:off x="1880395" y="3661559"/>
            <a:ext cx="86755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</a:rPr>
              <a:t>F#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E7FB668-0359-FD44-A3DF-CFA969237C1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34540" y="990993"/>
            <a:ext cx="2323987" cy="6248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87BBEE9-3286-2E4B-8656-69099CAB071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46093" y="2249174"/>
            <a:ext cx="882751" cy="88275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97F0495-3081-864D-A3DB-05739A6DE2D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834540" y="3858389"/>
            <a:ext cx="2342846" cy="667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498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5300</TotalTime>
  <Words>1375</Words>
  <Application>Microsoft Macintosh PowerPoint</Application>
  <PresentationFormat>On-screen Show (16:9)</PresentationFormat>
  <Paragraphs>231</Paragraphs>
  <Slides>35</Slides>
  <Notes>35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8" baseType="lpstr">
      <vt:lpstr>Arial</vt:lpstr>
      <vt:lpstr>Wingdings</vt:lpstr>
      <vt:lpstr>Simple Light</vt:lpstr>
      <vt:lpstr>IronPython… OMFG v2.0  An introduction to BYOI Payloads (Bring Your Own Interpreter)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Livin’ That BYOI Life (Bring Your Own Interpreter)  A (somewhat?) New Red Team Technique</dc:title>
  <cp:lastModifiedBy>mr t</cp:lastModifiedBy>
  <cp:revision>77</cp:revision>
  <dcterms:modified xsi:type="dcterms:W3CDTF">2019-06-20T06:20:41Z</dcterms:modified>
</cp:coreProperties>
</file>